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336" r:id="rId3"/>
    <p:sldId id="303" r:id="rId4"/>
    <p:sldId id="326" r:id="rId5"/>
    <p:sldId id="338" r:id="rId6"/>
    <p:sldId id="304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339" r:id="rId15"/>
    <p:sldId id="323" r:id="rId16"/>
    <p:sldId id="324" r:id="rId17"/>
    <p:sldId id="325" r:id="rId18"/>
    <p:sldId id="327" r:id="rId19"/>
    <p:sldId id="340" r:id="rId20"/>
    <p:sldId id="307" r:id="rId21"/>
    <p:sldId id="344" r:id="rId22"/>
    <p:sldId id="310" r:id="rId23"/>
    <p:sldId id="333" r:id="rId24"/>
    <p:sldId id="313" r:id="rId25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026" y="-210"/>
      </p:cViewPr>
      <p:guideLst>
        <p:guide orient="horz" pos="600"/>
        <p:guide pos="20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F72A4F30-B5EB-48C9-AA1E-B654610767EE}" type="datetimeFigureOut">
              <a:rPr lang="zh-CN" altLang="en-US"/>
              <a:pPr>
                <a:defRPr/>
              </a:pPr>
              <a:t>2012/12/13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宋体" charset="-122"/>
              </a:defRPr>
            </a:lvl1pPr>
          </a:lstStyle>
          <a:p>
            <a:pPr>
              <a:defRPr/>
            </a:pPr>
            <a:fld id="{E0AAA7DE-37D3-47AE-B649-8E032F1430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5484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251D7-6DEE-4426-A6A2-9E80AE4F37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8852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43722-F538-4189-9870-3964099C26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82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0B4EC-454E-46E4-8A46-04264574CC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421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06"/>
            <a:ext cx="9144000" cy="513348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4130675" cy="449262"/>
          </a:xfrm>
        </p:spPr>
        <p:txBody>
          <a:bodyPr/>
          <a:lstStyle>
            <a:lvl1pPr algn="l">
              <a:defRPr sz="240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4475" y="955410"/>
            <a:ext cx="7924800" cy="3624262"/>
          </a:xfrm>
        </p:spPr>
        <p:txBody>
          <a:bodyPr/>
          <a:lstStyle>
            <a:lvl1pPr>
              <a:defRPr sz="2800" b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defRPr>
            </a:lvl1pPr>
            <a:lvl2pPr>
              <a:defRPr sz="2400">
                <a:solidFill>
                  <a:schemeClr val="bg1"/>
                </a:solidFill>
                <a:latin typeface="楷体" pitchFamily="49" charset="-122"/>
                <a:ea typeface="楷体" pitchFamily="49" charset="-122"/>
              </a:defRPr>
            </a:lvl2pPr>
            <a:lvl3pPr>
              <a:buClr>
                <a:srgbClr val="FFFF00"/>
              </a:buClr>
              <a:defRPr sz="2000">
                <a:solidFill>
                  <a:schemeClr val="bg1"/>
                </a:solidFill>
                <a:latin typeface="楷体" pitchFamily="49" charset="-122"/>
                <a:ea typeface="楷体" pitchFamily="49" charset="-122"/>
              </a:defRPr>
            </a:lvl3pPr>
            <a:lvl4pPr marL="1371600" indent="0">
              <a:buNone/>
              <a:defRPr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defRPr>
            </a:lvl4pPr>
            <a:lvl5pPr marL="1828800" indent="0">
              <a:buNone/>
              <a:defRPr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99500" y="4734719"/>
            <a:ext cx="400050" cy="35718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F5E2A-8EEA-42D9-989B-9B4DFCA5EE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203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CFF9B-D14A-4AF3-B172-246BC1D9D7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08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3A0F3-866B-4595-98FC-2A0F576D041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265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8D426-5DCE-4DAD-96D6-3C56C72F6E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215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23D80-C236-4D45-B6C7-B96D801272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3550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2" y="0"/>
            <a:ext cx="9157252" cy="5143500"/>
          </a:xfrm>
          <a:prstGeom prst="rect">
            <a:avLst/>
          </a:prstGeom>
        </p:spPr>
      </p:pic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375F6-0CFB-4BDD-9E94-B9DAAF5303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8182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ABEE4-6434-4C2A-99C3-39A6DB46D6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571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F7D7B-1BBD-4796-9090-F7FA05B7A6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591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a typeface="宋体" charset="-122"/>
              </a:defRPr>
            </a:lvl1pPr>
          </a:lstStyle>
          <a:p>
            <a:pPr>
              <a:defRPr/>
            </a:pPr>
            <a:fld id="{413F779C-717C-46E9-86D9-737E4E94F8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lgc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campus.icourses.cn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3"/>
          <p:cNvGrpSpPr>
            <a:grpSpLocks/>
          </p:cNvGrpSpPr>
          <p:nvPr/>
        </p:nvGrpSpPr>
        <p:grpSpPr bwMode="auto">
          <a:xfrm>
            <a:off x="831851" y="742951"/>
            <a:ext cx="7478713" cy="3613547"/>
            <a:chOff x="304800" y="685801"/>
            <a:chExt cx="8153400" cy="4917876"/>
          </a:xfrm>
        </p:grpSpPr>
        <p:pic>
          <p:nvPicPr>
            <p:cNvPr id="5" name="Picture 3" descr="E:\ppt模板\个人作品\素材\6474443_103759403174_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254" y="930480"/>
              <a:ext cx="7694760" cy="4402592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pic>
        <p:grpSp>
          <p:nvGrpSpPr>
            <p:cNvPr id="2053" name="组合 7"/>
            <p:cNvGrpSpPr>
              <a:grpSpLocks/>
            </p:cNvGrpSpPr>
            <p:nvPr/>
          </p:nvGrpSpPr>
          <p:grpSpPr bwMode="auto">
            <a:xfrm>
              <a:off x="304800" y="685801"/>
              <a:ext cx="8153400" cy="4917876"/>
              <a:chOff x="304800" y="685801"/>
              <a:chExt cx="8153400" cy="4917876"/>
            </a:xfrm>
          </p:grpSpPr>
          <p:pic>
            <p:nvPicPr>
              <p:cNvPr id="7" name="Picture 2" descr="E:\ppt模板\个人作品\毕业\7397268_165311702131_2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5400000">
                <a:off x="6091362" y="2947052"/>
                <a:ext cx="4354081" cy="379591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8" name="Picture 2" descr="E:\ppt模板\个人作品\毕业\7397268_165311702131_2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 rot="5400000">
                <a:off x="-1723146" y="2999261"/>
                <a:ext cx="4354081" cy="29819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9" name="Picture 2" descr="E:\ppt模板\个人作品\毕业\7397268_165311702131_2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4800" y="685801"/>
                <a:ext cx="8153400" cy="315075"/>
              </a:xfrm>
              <a:prstGeom prst="rect">
                <a:avLst/>
              </a:prstGeom>
              <a:blipFill>
                <a:blip r:embed="rId5"/>
                <a:tile tx="0" ty="0" sx="100000" sy="100000" flip="none" algn="tl"/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  <p:pic>
            <p:nvPicPr>
              <p:cNvPr id="10" name="Picture 2" descr="E:\ppt模板\个人作品\毕业\7397268_165311702131_2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4800" y="5289711"/>
                <a:ext cx="8153400" cy="313966"/>
              </a:xfrm>
              <a:prstGeom prst="rect">
                <a:avLst/>
              </a:prstGeom>
              <a:blipFill>
                <a:blip r:embed="rId5"/>
                <a:tile tx="0" ty="0" sx="100000" sy="100000" flip="none" algn="tl"/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p3d>
                <a:bevelT w="190500" h="38100"/>
              </a:sp3d>
            </p:spPr>
          </p:pic>
        </p:grpSp>
      </p:grpSp>
      <p:sp>
        <p:nvSpPr>
          <p:cNvPr id="2051" name="标题 1"/>
          <p:cNvSpPr>
            <a:spLocks noGrp="1"/>
          </p:cNvSpPr>
          <p:nvPr>
            <p:ph type="ctrTitle"/>
          </p:nvPr>
        </p:nvSpPr>
        <p:spPr>
          <a:xfrm>
            <a:off x="1137116" y="974460"/>
            <a:ext cx="6857016" cy="3146351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精品资源共享课</a:t>
            </a:r>
            <a:r>
              <a:rPr lang="en-US" altLang="zh-CN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/>
            </a:r>
            <a:br>
              <a:rPr lang="en-US" altLang="zh-CN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</a:br>
            <a:r>
              <a:rPr lang="zh-CN" altLang="en-US" sz="40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建设技术要求和申报提交工具</a:t>
            </a:r>
            <a:r>
              <a:rPr lang="en-US" altLang="zh-CN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/>
            </a:r>
            <a:br>
              <a:rPr lang="en-US" altLang="zh-CN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</a:br>
            <a:r>
              <a:rPr lang="zh-CN" altLang="en-US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的几点说明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13149" y="3777225"/>
            <a:ext cx="3049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solidFill>
                  <a:schemeClr val="bg1">
                    <a:lumMod val="95000"/>
                  </a:schemeClr>
                </a:solidFill>
                <a:latin typeface="方正舒体" pitchFamily="2" charset="-122"/>
                <a:ea typeface="方正舒体" pitchFamily="2" charset="-122"/>
              </a:rPr>
              <a:t>北京</a:t>
            </a:r>
            <a:r>
              <a:rPr lang="zh-CN" altLang="en-US" sz="1600" smtClean="0">
                <a:solidFill>
                  <a:schemeClr val="bg1">
                    <a:lumMod val="95000"/>
                  </a:schemeClr>
                </a:solidFill>
                <a:latin typeface="方正舒体" pitchFamily="2" charset="-122"/>
                <a:ea typeface="方正舒体" pitchFamily="2" charset="-122"/>
              </a:rPr>
              <a:t> </a:t>
            </a:r>
            <a:r>
              <a:rPr lang="zh-CN" altLang="en-US" sz="1600" smtClean="0">
                <a:solidFill>
                  <a:schemeClr val="bg1">
                    <a:lumMod val="95000"/>
                  </a:schemeClr>
                </a:solidFill>
                <a:latin typeface="方正舒体" pitchFamily="2" charset="-122"/>
                <a:ea typeface="方正舒体" pitchFamily="2" charset="-122"/>
                <a:sym typeface="Wingdings"/>
              </a:rPr>
              <a:t> </a:t>
            </a:r>
            <a:r>
              <a:rPr lang="zh-CN" altLang="en-US" sz="1600" smtClean="0">
                <a:solidFill>
                  <a:schemeClr val="bg1">
                    <a:lumMod val="95000"/>
                  </a:schemeClr>
                </a:solidFill>
                <a:latin typeface="方正舒体" pitchFamily="2" charset="-122"/>
                <a:ea typeface="方正舒体" pitchFamily="2" charset="-122"/>
              </a:rPr>
              <a:t>二〇一二年十二月十三日</a:t>
            </a:r>
            <a:endParaRPr lang="zh-CN" altLang="en-US" sz="1600">
              <a:solidFill>
                <a:schemeClr val="bg1">
                  <a:lumMod val="95000"/>
                </a:schemeClr>
              </a:solidFill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课程资源建设技术要求（五）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课程概要类资源类型说明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</a:t>
            </a:r>
            <a:r>
              <a:rPr lang="zh-CN" altLang="en-US" smtClean="0"/>
              <a:t>日历（必选）</a:t>
            </a:r>
            <a:endParaRPr lang="en-US" altLang="zh-CN" smtClean="0"/>
          </a:p>
          <a:p>
            <a:pPr lvl="2"/>
            <a:r>
              <a:rPr lang="zh-CN" altLang="zh-CN"/>
              <a:t>教学日历是教师组织教学的实施计划表，包括具体教学进程、授课内容及时间、课外作业、授课方式</a:t>
            </a:r>
            <a:r>
              <a:rPr lang="zh-CN" altLang="zh-CN" smtClean="0"/>
              <a:t>等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zh-CN"/>
              <a:t>专家和教师为阅读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zh-CN" altLang="en-US" smtClean="0">
                <a:latin typeface="+mn-lt"/>
              </a:rPr>
              <a:t>与教学大纲对应</a:t>
            </a:r>
            <a:endParaRPr lang="en-US" altLang="zh-CN" smtClean="0">
              <a:latin typeface="+mn-lt"/>
            </a:endParaRPr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3121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课程资源建设技术要求（五）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课程概要类资源类型说明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考评方式与</a:t>
            </a:r>
            <a:r>
              <a:rPr lang="zh-CN" altLang="en-US" smtClean="0"/>
              <a:t>标准（必选）</a:t>
            </a:r>
            <a:endParaRPr lang="en-US" altLang="zh-CN" smtClean="0"/>
          </a:p>
          <a:p>
            <a:pPr lvl="2"/>
            <a:r>
              <a:rPr lang="zh-CN" altLang="zh-CN"/>
              <a:t>本课程最终对学生的知识、态度、技能的评价方案与标准，包括考核的形式、内容及所占比重</a:t>
            </a:r>
            <a:r>
              <a:rPr lang="zh-CN" altLang="zh-CN" smtClean="0"/>
              <a:t>等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zh-CN"/>
              <a:t>专家和教师为阅读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zh-CN" altLang="en-US" smtClean="0">
                <a:latin typeface="+mn-lt"/>
              </a:rPr>
              <a:t>与教学大纲对应</a:t>
            </a:r>
            <a:endParaRPr lang="en-US" altLang="zh-CN" smtClean="0">
              <a:latin typeface="+mn-lt"/>
            </a:endParaRPr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8464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课程资源建设技术要求（五）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课程概要类资源类型说明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学习指南</a:t>
            </a:r>
            <a:endParaRPr lang="en-US" altLang="zh-CN" smtClean="0"/>
          </a:p>
          <a:p>
            <a:pPr lvl="2"/>
            <a:r>
              <a:rPr lang="zh-CN" altLang="zh-CN"/>
              <a:t>即课程导学，教师对学生学好本门课程的建议与</a:t>
            </a:r>
            <a:r>
              <a:rPr lang="zh-CN" altLang="zh-CN" smtClean="0"/>
              <a:t>指导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en-US" smtClean="0"/>
              <a:t>学生</a:t>
            </a:r>
            <a:r>
              <a:rPr lang="zh-CN" altLang="zh-CN" smtClean="0"/>
              <a:t>为</a:t>
            </a:r>
            <a:r>
              <a:rPr lang="zh-CN" altLang="zh-CN"/>
              <a:t>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zh-CN" altLang="en-US" smtClean="0">
                <a:latin typeface="+mn-lt"/>
              </a:rPr>
              <a:t>鼓励性资源</a:t>
            </a:r>
            <a:endParaRPr lang="en-US" altLang="zh-CN" smtClean="0">
              <a:latin typeface="+mn-lt"/>
            </a:endParaRPr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08268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课程资源建设技术要求（六）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244475" y="1125538"/>
            <a:ext cx="7972889" cy="3624262"/>
          </a:xfrm>
        </p:spPr>
        <p:txBody>
          <a:bodyPr/>
          <a:lstStyle/>
          <a:p>
            <a:r>
              <a:rPr lang="zh-CN" altLang="en-US" smtClean="0"/>
              <a:t>课程模块类资源类型说明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</a:t>
            </a:r>
            <a:r>
              <a:rPr lang="zh-CN" altLang="en-US" smtClean="0"/>
              <a:t>要求（必选）、</a:t>
            </a:r>
            <a:r>
              <a:rPr lang="zh-CN" altLang="en-US" smtClean="0"/>
              <a:t>重点</a:t>
            </a:r>
            <a:r>
              <a:rPr lang="zh-CN" altLang="en-US" smtClean="0"/>
              <a:t>难点（必选）、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评价考核（可选）、教材（教参）内容（可选）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en-US" smtClean="0"/>
              <a:t>专家、教师和学生</a:t>
            </a:r>
            <a:r>
              <a:rPr lang="zh-CN" altLang="zh-CN" smtClean="0"/>
              <a:t>为</a:t>
            </a:r>
            <a:r>
              <a:rPr lang="zh-CN" altLang="zh-CN"/>
              <a:t>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zh-CN" altLang="en-US" smtClean="0">
                <a:latin typeface="+mn-lt"/>
              </a:rPr>
              <a:t>文本或</a:t>
            </a:r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35773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课程资源建设技术要求（六）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244476" y="1125538"/>
            <a:ext cx="7653144" cy="3624262"/>
          </a:xfrm>
        </p:spPr>
        <p:txBody>
          <a:bodyPr/>
          <a:lstStyle/>
          <a:p>
            <a:r>
              <a:rPr lang="zh-CN" altLang="en-US" smtClean="0"/>
              <a:t>课程模块类资源类型说明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教学设计</a:t>
            </a:r>
            <a:endParaRPr lang="en-US" altLang="zh-CN" smtClean="0"/>
          </a:p>
          <a:p>
            <a:pPr lvl="2"/>
            <a:r>
              <a:rPr lang="zh-CN" altLang="zh-CN" smtClean="0">
                <a:effectLst/>
              </a:rPr>
              <a:t>教师</a:t>
            </a:r>
            <a:r>
              <a:rPr lang="zh-CN" altLang="zh-CN">
                <a:effectLst/>
              </a:rPr>
              <a:t>对教学如何实施的设计方案</a:t>
            </a:r>
            <a:r>
              <a:rPr lang="zh-CN" altLang="zh-CN" smtClean="0">
                <a:effectLst/>
              </a:rPr>
              <a:t>，</a:t>
            </a:r>
            <a:r>
              <a:rPr lang="zh-CN" altLang="en-US" smtClean="0">
                <a:effectLst/>
              </a:rPr>
              <a:t>含模块导学；</a:t>
            </a:r>
            <a:r>
              <a:rPr lang="zh-CN" altLang="zh-CN" smtClean="0">
                <a:effectLst/>
              </a:rPr>
              <a:t>包括</a:t>
            </a:r>
            <a:r>
              <a:rPr lang="zh-CN" altLang="zh-CN">
                <a:effectLst/>
              </a:rPr>
              <a:t>学习内容、材料准备、教学过程</a:t>
            </a:r>
            <a:r>
              <a:rPr lang="zh-CN" altLang="zh-CN" smtClean="0">
                <a:effectLst/>
              </a:rPr>
              <a:t>等</a:t>
            </a:r>
            <a:r>
              <a:rPr lang="zh-CN" altLang="en-US" smtClean="0">
                <a:effectLst/>
              </a:rPr>
              <a:t>。</a:t>
            </a:r>
            <a:r>
              <a:rPr lang="zh-CN" altLang="zh-CN" smtClean="0">
                <a:effectLst/>
              </a:rPr>
              <a:t>别名</a:t>
            </a:r>
            <a:r>
              <a:rPr lang="zh-CN" altLang="zh-CN">
                <a:effectLst/>
              </a:rPr>
              <a:t>：备课方案、教学方案、教案、电子教案、教师手册、教师工作单、授课计划、单元</a:t>
            </a:r>
            <a:r>
              <a:rPr lang="zh-CN" altLang="zh-CN" smtClean="0">
                <a:effectLst/>
              </a:rPr>
              <a:t>设计</a:t>
            </a:r>
            <a:r>
              <a:rPr lang="zh-CN" altLang="en-US" smtClean="0">
                <a:effectLst/>
              </a:rPr>
              <a:t>等</a:t>
            </a:r>
            <a:endParaRPr lang="en-US" altLang="zh-CN" smtClean="0">
              <a:effectLst/>
            </a:endParaRPr>
          </a:p>
          <a:p>
            <a:pPr lvl="2"/>
            <a:r>
              <a:rPr lang="zh-CN" altLang="zh-CN"/>
              <a:t>以</a:t>
            </a:r>
            <a:r>
              <a:rPr lang="zh-CN" altLang="en-US"/>
              <a:t>专家、教师和学生</a:t>
            </a:r>
            <a:r>
              <a:rPr lang="zh-CN" altLang="zh-CN"/>
              <a:t>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  <a:ea typeface="+mn-ea"/>
              </a:rPr>
              <a:t>DOC</a:t>
            </a:r>
            <a:r>
              <a:rPr lang="zh-CN" altLang="en-US" smtClean="0"/>
              <a:t>或</a:t>
            </a:r>
            <a:r>
              <a:rPr lang="en-US" altLang="zh-CN" smtClean="0">
                <a:latin typeface="+mn-lt"/>
              </a:rPr>
              <a:t>PDF</a:t>
            </a:r>
            <a:r>
              <a:rPr lang="zh-CN" altLang="en-US" smtClean="0"/>
              <a:t>文档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335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课程资源建设技术要求（七）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教学单元类资源类型说明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</a:t>
            </a:r>
            <a:r>
              <a:rPr lang="zh-CN" altLang="en-US" smtClean="0"/>
              <a:t>录像（必选）</a:t>
            </a:r>
            <a:endParaRPr lang="en-US" altLang="zh-CN" smtClean="0"/>
          </a:p>
          <a:p>
            <a:pPr lvl="2"/>
            <a:r>
              <a:rPr lang="zh-CN" altLang="zh-CN"/>
              <a:t>含教师授课录像、实验实训演示录像</a:t>
            </a:r>
            <a:r>
              <a:rPr lang="zh-CN" altLang="zh-CN" smtClean="0"/>
              <a:t>等</a:t>
            </a:r>
            <a:r>
              <a:rPr lang="zh-CN" altLang="en-US" smtClean="0">
                <a:solidFill>
                  <a:srgbClr val="FFFF99"/>
                </a:solidFill>
              </a:rPr>
              <a:t>原创</a:t>
            </a:r>
            <a:r>
              <a:rPr lang="zh-CN" altLang="en-US" smtClean="0"/>
              <a:t>资源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en-US" smtClean="0"/>
              <a:t>学生</a:t>
            </a:r>
            <a:r>
              <a:rPr lang="zh-CN" altLang="zh-CN" smtClean="0"/>
              <a:t>为</a:t>
            </a:r>
            <a:r>
              <a:rPr lang="zh-CN" altLang="zh-CN"/>
              <a:t>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MP4</a:t>
            </a:r>
            <a:r>
              <a:rPr lang="zh-CN" altLang="en-US" smtClean="0"/>
              <a:t>格式（</a:t>
            </a:r>
            <a:r>
              <a:rPr lang="en-US" altLang="zh-CN" smtClean="0"/>
              <a:t>720×576</a:t>
            </a:r>
            <a:r>
              <a:rPr lang="zh-CN" altLang="en-US" smtClean="0"/>
              <a:t>标清，</a:t>
            </a:r>
            <a:r>
              <a:rPr lang="en-US" altLang="zh-CN" smtClean="0"/>
              <a:t>H.264</a:t>
            </a:r>
            <a:r>
              <a:rPr lang="zh-CN" altLang="en-US" smtClean="0"/>
              <a:t>编码）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en-US" altLang="zh-CN" smtClean="0"/>
          </a:p>
          <a:p>
            <a:pPr lvl="1"/>
            <a:r>
              <a:rPr lang="zh-CN" altLang="en-US" smtClean="0"/>
              <a:t>演示</a:t>
            </a:r>
            <a:r>
              <a:rPr lang="zh-CN" altLang="en-US" smtClean="0"/>
              <a:t>文稿（必选）</a:t>
            </a:r>
            <a:endParaRPr lang="en-US" altLang="zh-CN" smtClean="0"/>
          </a:p>
          <a:p>
            <a:pPr lvl="2"/>
            <a:r>
              <a:rPr lang="zh-CN" altLang="zh-CN"/>
              <a:t>特指教师上课（代板书）用的</a:t>
            </a:r>
            <a:r>
              <a:rPr lang="en-US" altLang="zh-CN" smtClean="0">
                <a:latin typeface="+mn-lt"/>
              </a:rPr>
              <a:t>PPT</a:t>
            </a:r>
            <a:r>
              <a:rPr lang="zh-CN" altLang="en-US" smtClean="0"/>
              <a:t>，</a:t>
            </a:r>
            <a:r>
              <a:rPr lang="zh-CN" altLang="en-US" smtClean="0">
                <a:solidFill>
                  <a:srgbClr val="FFFF99"/>
                </a:solidFill>
              </a:rPr>
              <a:t>与教学录像对应</a:t>
            </a:r>
            <a:endParaRPr lang="en-US" altLang="zh-CN" smtClean="0">
              <a:solidFill>
                <a:srgbClr val="FFFF99"/>
              </a:solidFill>
              <a:effectLst/>
            </a:endParaRPr>
          </a:p>
          <a:p>
            <a:pPr lvl="2"/>
            <a:r>
              <a:rPr lang="zh-CN" altLang="zh-CN" smtClean="0"/>
              <a:t>以</a:t>
            </a:r>
            <a:r>
              <a:rPr lang="zh-CN" altLang="en-US" smtClean="0"/>
              <a:t>教师</a:t>
            </a:r>
            <a:r>
              <a:rPr lang="zh-CN" altLang="en-US"/>
              <a:t>和学生</a:t>
            </a:r>
            <a:r>
              <a:rPr lang="zh-CN" altLang="zh-CN"/>
              <a:t>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PPT</a:t>
            </a:r>
            <a:r>
              <a:rPr lang="zh-CN" altLang="en-US" smtClean="0"/>
              <a:t>文档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304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课程资源建设技术要求（七）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244475" y="955410"/>
            <a:ext cx="8394700" cy="3624262"/>
          </a:xfrm>
        </p:spPr>
        <p:txBody>
          <a:bodyPr/>
          <a:lstStyle/>
          <a:p>
            <a:r>
              <a:rPr lang="zh-CN" altLang="en-US" smtClean="0"/>
              <a:t>教学单元类资源类型说明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作业</a:t>
            </a:r>
            <a:r>
              <a:rPr lang="zh-CN" altLang="en-US" smtClean="0"/>
              <a:t>习题（必选）</a:t>
            </a:r>
            <a:endParaRPr lang="en-US" altLang="zh-CN" smtClean="0"/>
          </a:p>
          <a:p>
            <a:pPr lvl="2"/>
            <a:r>
              <a:rPr lang="zh-CN" altLang="zh-CN"/>
              <a:t>学习单元下对学生进行训练、考核或自测的作业、习题集等，应包括全部题干和题解（题解推荐使用学生的优秀作业</a:t>
            </a:r>
            <a:r>
              <a:rPr lang="zh-CN" altLang="zh-CN" smtClean="0"/>
              <a:t>）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en-US" smtClean="0"/>
              <a:t>学生</a:t>
            </a:r>
            <a:r>
              <a:rPr lang="zh-CN" altLang="zh-CN" smtClean="0"/>
              <a:t>为</a:t>
            </a:r>
            <a:r>
              <a:rPr lang="zh-CN" altLang="zh-CN"/>
              <a:t>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格式</a:t>
            </a:r>
            <a:endParaRPr lang="en-US" altLang="zh-CN" smtClean="0"/>
          </a:p>
          <a:p>
            <a:pPr lvl="1"/>
            <a:r>
              <a:rPr lang="zh-CN" altLang="en-US" smtClean="0"/>
              <a:t>试卷（对应考评方式与标准）</a:t>
            </a:r>
            <a:endParaRPr lang="en-US" altLang="zh-CN" smtClean="0"/>
          </a:p>
          <a:p>
            <a:pPr lvl="2"/>
            <a:r>
              <a:rPr lang="zh-CN" altLang="zh-CN"/>
              <a:t>某学习阶段对学生进行测验或考核的完整试卷、题解和</a:t>
            </a:r>
            <a:r>
              <a:rPr lang="zh-CN" altLang="zh-CN" smtClean="0"/>
              <a:t>答案</a:t>
            </a:r>
            <a:endParaRPr lang="en-US" altLang="zh-CN" smtClean="0"/>
          </a:p>
          <a:p>
            <a:pPr lvl="2"/>
            <a:r>
              <a:rPr lang="zh-CN" altLang="en-US" smtClean="0"/>
              <a:t>以学生</a:t>
            </a:r>
            <a:r>
              <a:rPr lang="zh-CN" altLang="zh-CN"/>
              <a:t>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636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课程资源建设技术要求（七）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>
          <a:xfrm>
            <a:off x="244473" y="955410"/>
            <a:ext cx="8438351" cy="3624262"/>
          </a:xfrm>
        </p:spPr>
        <p:txBody>
          <a:bodyPr/>
          <a:lstStyle/>
          <a:p>
            <a:r>
              <a:rPr lang="zh-CN" altLang="en-US" smtClean="0"/>
              <a:t>教学单元类资源类型说明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教学课件</a:t>
            </a:r>
            <a:endParaRPr lang="en-US" altLang="zh-CN" smtClean="0"/>
          </a:p>
          <a:p>
            <a:pPr lvl="2"/>
            <a:r>
              <a:rPr lang="zh-CN" altLang="zh-CN" smtClean="0"/>
              <a:t>教师在教学中为讲解、演示某个知识点、技能点所制作（引用）的学习资源</a:t>
            </a:r>
            <a:r>
              <a:rPr lang="zh-CN" altLang="en-US" smtClean="0"/>
              <a:t>，体现教学特色</a:t>
            </a:r>
            <a:endParaRPr lang="en-US" altLang="zh-CN" smtClean="0"/>
          </a:p>
          <a:p>
            <a:pPr lvl="2"/>
            <a:r>
              <a:rPr lang="zh-CN" altLang="zh-CN" smtClean="0"/>
              <a:t>以</a:t>
            </a:r>
            <a:r>
              <a:rPr lang="zh-CN" altLang="en-US" smtClean="0"/>
              <a:t>学生</a:t>
            </a:r>
            <a:r>
              <a:rPr lang="zh-CN" altLang="zh-CN" smtClean="0"/>
              <a:t>为</a:t>
            </a:r>
            <a:r>
              <a:rPr lang="zh-CN" altLang="zh-CN"/>
              <a:t>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PPT</a:t>
            </a:r>
            <a:r>
              <a:rPr lang="zh-CN" altLang="zh-CN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DOC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GIF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SWF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MP4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WMV</a:t>
            </a:r>
            <a:r>
              <a:rPr lang="zh-CN" altLang="en-US" smtClean="0">
                <a:latin typeface="+mn-lt"/>
              </a:rPr>
              <a:t>等</a:t>
            </a:r>
            <a:r>
              <a:rPr lang="zh-CN" altLang="en-US" smtClean="0"/>
              <a:t>格式</a:t>
            </a:r>
            <a:endParaRPr lang="en-US" altLang="zh-CN" smtClean="0"/>
          </a:p>
          <a:p>
            <a:pPr lvl="1"/>
            <a:r>
              <a:rPr lang="zh-CN" altLang="en-US" smtClean="0"/>
              <a:t>例题</a:t>
            </a:r>
            <a:endParaRPr lang="en-US" altLang="zh-CN" smtClean="0"/>
          </a:p>
          <a:p>
            <a:pPr lvl="2"/>
            <a:r>
              <a:rPr lang="zh-CN" altLang="zh-CN"/>
              <a:t>带有解答步骤、求解思路或相关知识点说明、答案的题目（至少包括题干、解答过程（解析）两部分</a:t>
            </a:r>
            <a:r>
              <a:rPr lang="zh-CN" altLang="zh-CN" smtClean="0"/>
              <a:t>）</a:t>
            </a:r>
            <a:endParaRPr lang="en-US" altLang="zh-CN" smtClean="0"/>
          </a:p>
          <a:p>
            <a:pPr lvl="2"/>
            <a:r>
              <a:rPr lang="zh-CN" altLang="en-US" smtClean="0"/>
              <a:t>以学生</a:t>
            </a:r>
            <a:r>
              <a:rPr lang="zh-CN" altLang="zh-CN"/>
              <a:t>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PPT</a:t>
            </a:r>
            <a:r>
              <a:rPr lang="zh-CN" altLang="zh-CN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>
                <a:latin typeface="+mn-lt"/>
              </a:rPr>
              <a:t>等</a:t>
            </a:r>
            <a:r>
              <a:rPr lang="zh-CN" altLang="en-US">
                <a:latin typeface="+mn-lt"/>
              </a:rPr>
              <a:t>格式</a:t>
            </a:r>
            <a:r>
              <a:rPr lang="zh-CN" altLang="en-US" smtClean="0"/>
              <a:t>文档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36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课程资源建设技术要求（七）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教学单元类资源类型说明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教学案例</a:t>
            </a:r>
            <a:endParaRPr lang="en-US" altLang="zh-CN" smtClean="0"/>
          </a:p>
          <a:p>
            <a:pPr lvl="2"/>
            <a:r>
              <a:rPr lang="zh-CN" altLang="zh-CN"/>
              <a:t>教学中为帮助学生理解内容、掌握技能所需要的实际案例及对案例的分析说明，高职教学中的工程案例、企业案例等也归为此</a:t>
            </a:r>
            <a:r>
              <a:rPr lang="zh-CN" altLang="zh-CN" smtClean="0"/>
              <a:t>类</a:t>
            </a:r>
            <a:endParaRPr lang="en-US" altLang="zh-CN" smtClean="0"/>
          </a:p>
          <a:p>
            <a:pPr lvl="2"/>
            <a:r>
              <a:rPr lang="zh-CN" altLang="en-US" smtClean="0"/>
              <a:t>以学生</a:t>
            </a:r>
            <a:r>
              <a:rPr lang="zh-CN" altLang="zh-CN"/>
              <a:t>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PPT</a:t>
            </a:r>
            <a:r>
              <a:rPr lang="zh-CN" altLang="zh-CN">
                <a:latin typeface="+mn-lt"/>
              </a:rPr>
              <a:t>、</a:t>
            </a:r>
            <a:r>
              <a:rPr lang="en-US" altLang="zh-CN">
                <a:latin typeface="+mn-lt"/>
              </a:rPr>
              <a:t>DOC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PDF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>
                <a:latin typeface="+mn-lt"/>
              </a:rPr>
              <a:t>SWF</a:t>
            </a:r>
            <a:r>
              <a:rPr lang="zh-CN" altLang="zh-CN">
                <a:latin typeface="+mn-lt"/>
              </a:rPr>
              <a:t>、</a:t>
            </a:r>
            <a:r>
              <a:rPr lang="en-US" altLang="zh-CN">
                <a:latin typeface="+mn-lt"/>
              </a:rPr>
              <a:t>MP4</a:t>
            </a:r>
            <a:r>
              <a:rPr lang="zh-CN" altLang="zh-CN">
                <a:latin typeface="+mn-lt"/>
              </a:rPr>
              <a:t>、</a:t>
            </a:r>
            <a:r>
              <a:rPr lang="en-US" altLang="zh-CN">
                <a:latin typeface="+mn-lt"/>
              </a:rPr>
              <a:t>WMV</a:t>
            </a:r>
            <a:r>
              <a:rPr lang="zh-CN" altLang="en-US">
                <a:latin typeface="+mn-lt"/>
              </a:rPr>
              <a:t>等格式</a:t>
            </a:r>
            <a:r>
              <a:rPr lang="zh-CN" altLang="en-US" smtClean="0"/>
              <a:t>文档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94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课程资源建设技术要求（七）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教学单元类资源类型说明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媒体</a:t>
            </a:r>
            <a:r>
              <a:rPr lang="zh-CN" altLang="en-US" smtClean="0"/>
              <a:t>素材（必选）</a:t>
            </a:r>
            <a:endParaRPr lang="en-US" altLang="zh-CN" smtClean="0"/>
          </a:p>
          <a:p>
            <a:pPr lvl="2"/>
            <a:r>
              <a:rPr lang="zh-CN" altLang="zh-CN"/>
              <a:t>包括文本、图片（图形</a:t>
            </a:r>
            <a:r>
              <a:rPr lang="en-US" altLang="zh-CN"/>
              <a:t>/</a:t>
            </a:r>
            <a:r>
              <a:rPr lang="zh-CN" altLang="zh-CN"/>
              <a:t>图像）、音频、视频、动画素材</a:t>
            </a:r>
            <a:r>
              <a:rPr lang="zh-CN" altLang="zh-CN" smtClean="0"/>
              <a:t>等</a:t>
            </a:r>
            <a:r>
              <a:rPr lang="zh-CN" altLang="en-US" smtClean="0"/>
              <a:t>，包括引用资源</a:t>
            </a:r>
            <a:endParaRPr lang="en-US" altLang="zh-CN" smtClean="0"/>
          </a:p>
          <a:p>
            <a:pPr lvl="2"/>
            <a:r>
              <a:rPr lang="zh-CN" altLang="en-US" smtClean="0"/>
              <a:t>以教师和学生为阅读对象</a:t>
            </a:r>
            <a:endParaRPr lang="en-US" altLang="zh-CN" smtClean="0"/>
          </a:p>
          <a:p>
            <a:pPr lvl="2"/>
            <a:r>
              <a:rPr lang="en-US" altLang="zh-CN">
                <a:latin typeface="+mn-lt"/>
              </a:rPr>
              <a:t>PPT</a:t>
            </a:r>
            <a:r>
              <a:rPr lang="zh-CN" altLang="zh-CN">
                <a:latin typeface="+mn-lt"/>
              </a:rPr>
              <a:t>、</a:t>
            </a:r>
            <a:r>
              <a:rPr lang="en-US" altLang="zh-CN">
                <a:latin typeface="+mn-lt"/>
              </a:rPr>
              <a:t>DOC</a:t>
            </a:r>
            <a:r>
              <a:rPr lang="zh-CN" altLang="zh-CN">
                <a:latin typeface="+mn-lt"/>
              </a:rPr>
              <a:t>、</a:t>
            </a:r>
            <a:r>
              <a:rPr lang="en-US" altLang="zh-CN">
                <a:latin typeface="+mn-lt"/>
              </a:rPr>
              <a:t>PDF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GIF</a:t>
            </a:r>
            <a:r>
              <a:rPr lang="zh-CN" altLang="en-US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SWF</a:t>
            </a:r>
            <a:r>
              <a:rPr lang="zh-CN" altLang="zh-CN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PNG</a:t>
            </a:r>
            <a:r>
              <a:rPr lang="zh-CN" altLang="en-US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JPG</a:t>
            </a:r>
            <a:r>
              <a:rPr lang="zh-CN" altLang="en-US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MP3</a:t>
            </a:r>
            <a:r>
              <a:rPr lang="zh-CN" altLang="en-US" smtClean="0">
                <a:latin typeface="+mn-lt"/>
              </a:rPr>
              <a:t>、</a:t>
            </a:r>
            <a:r>
              <a:rPr lang="en-US" altLang="zh-CN" smtClean="0">
                <a:latin typeface="+mn-lt"/>
              </a:rPr>
              <a:t>MP4</a:t>
            </a:r>
            <a:r>
              <a:rPr lang="zh-CN" altLang="zh-CN">
                <a:latin typeface="+mn-lt"/>
              </a:rPr>
              <a:t>、</a:t>
            </a:r>
            <a:r>
              <a:rPr lang="en-US" altLang="zh-CN">
                <a:latin typeface="+mn-lt"/>
              </a:rPr>
              <a:t>WMV</a:t>
            </a:r>
            <a:r>
              <a:rPr lang="zh-CN" altLang="en-US" smtClean="0"/>
              <a:t>等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753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申报提交工作的概要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4475" y="955410"/>
            <a:ext cx="7924800" cy="4041892"/>
          </a:xfrm>
        </p:spPr>
        <p:txBody>
          <a:bodyPr/>
          <a:lstStyle/>
          <a:p>
            <a:r>
              <a:rPr lang="zh-CN" altLang="en-US" smtClean="0"/>
              <a:t>高教司相关项目的工作网站</a:t>
            </a:r>
            <a:endParaRPr lang="en-US" altLang="zh-CN" smtClean="0"/>
          </a:p>
          <a:p>
            <a:pPr lvl="1"/>
            <a:r>
              <a:rPr lang="en-US" altLang="zh-CN" smtClean="0">
                <a:hlinkClick r:id="rId2"/>
              </a:rPr>
              <a:t>www.zlgc.org</a:t>
            </a:r>
            <a:r>
              <a:rPr lang="en-US" altLang="zh-CN" smtClean="0"/>
              <a:t> </a:t>
            </a:r>
            <a:r>
              <a:rPr lang="zh-CN" altLang="en-US" smtClean="0"/>
              <a:t>或 </a:t>
            </a:r>
            <a:r>
              <a:rPr lang="en-US" altLang="zh-CN" smtClean="0"/>
              <a:t>www.zlgc.edu.cn</a:t>
            </a:r>
          </a:p>
          <a:p>
            <a:pPr lvl="1"/>
            <a:r>
              <a:rPr lang="zh-CN" altLang="en-US" smtClean="0"/>
              <a:t>政策文件、通知、申报表、软件下载、手册、</a:t>
            </a:r>
            <a:r>
              <a:rPr lang="en-US" altLang="zh-CN" smtClean="0"/>
              <a:t>……</a:t>
            </a:r>
          </a:p>
          <a:p>
            <a:endParaRPr lang="en-US" altLang="zh-CN" smtClean="0"/>
          </a:p>
          <a:p>
            <a:r>
              <a:rPr lang="zh-CN" altLang="en-US" smtClean="0"/>
              <a:t>全国教师教育课程资源网</a:t>
            </a:r>
            <a:endParaRPr lang="en-US" altLang="zh-CN" smtClean="0"/>
          </a:p>
          <a:p>
            <a:pPr lvl="1"/>
            <a:r>
              <a:rPr lang="en-US" altLang="zh-CN" smtClean="0"/>
              <a:t>http</a:t>
            </a:r>
            <a:r>
              <a:rPr lang="en-US" altLang="zh-CN"/>
              <a:t>://</a:t>
            </a:r>
            <a:r>
              <a:rPr lang="en-US" altLang="zh-CN" smtClean="0"/>
              <a:t>www.qgjszy.org.cn</a:t>
            </a:r>
            <a:endParaRPr lang="en-US" altLang="zh-CN" smtClean="0"/>
          </a:p>
          <a:p>
            <a:pPr lvl="1"/>
            <a:r>
              <a:rPr lang="zh-CN" altLang="en-US"/>
              <a:t>政策文件、通知、申报表、软件下载、手册</a:t>
            </a:r>
            <a:r>
              <a:rPr lang="zh-CN" altLang="en-US"/>
              <a:t>、</a:t>
            </a:r>
            <a:r>
              <a:rPr lang="en-US" altLang="zh-CN" smtClean="0"/>
              <a:t>……</a:t>
            </a:r>
            <a:endParaRPr lang="en-US" altLang="zh-CN"/>
          </a:p>
        </p:txBody>
      </p:sp>
      <p:grpSp>
        <p:nvGrpSpPr>
          <p:cNvPr id="4" name="组合 3"/>
          <p:cNvGrpSpPr/>
          <p:nvPr/>
        </p:nvGrpSpPr>
        <p:grpSpPr>
          <a:xfrm>
            <a:off x="7856537" y="-349"/>
            <a:ext cx="1287463" cy="984108"/>
            <a:chOff x="4632119" y="2432383"/>
            <a:chExt cx="1287463" cy="984108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4632119" y="2432383"/>
              <a:ext cx="1287463" cy="984108"/>
              <a:chOff x="507774" y="3830715"/>
              <a:chExt cx="1880052" cy="1915334"/>
            </a:xfrm>
          </p:grpSpPr>
          <p:sp>
            <p:nvSpPr>
              <p:cNvPr id="7" name="Freeform 24"/>
              <p:cNvSpPr/>
              <p:nvPr/>
            </p:nvSpPr>
            <p:spPr>
              <a:xfrm>
                <a:off x="507774" y="3877060"/>
                <a:ext cx="1849915" cy="1870038"/>
              </a:xfrm>
              <a:custGeom>
                <a:avLst/>
                <a:gdLst>
                  <a:gd name="connsiteX0" fmla="*/ 0 w 1850051"/>
                  <a:gd name="connsiteY0" fmla="*/ 200014 h 1870136"/>
                  <a:gd name="connsiteX1" fmla="*/ 180005 w 1850051"/>
                  <a:gd name="connsiteY1" fmla="*/ 1870136 h 1870136"/>
                  <a:gd name="connsiteX2" fmla="*/ 1850051 w 1850051"/>
                  <a:gd name="connsiteY2" fmla="*/ 1530111 h 1870136"/>
                  <a:gd name="connsiteX3" fmla="*/ 1470040 w 1850051"/>
                  <a:gd name="connsiteY3" fmla="*/ 0 h 1870136"/>
                  <a:gd name="connsiteX4" fmla="*/ 0 w 1850051"/>
                  <a:gd name="connsiteY4" fmla="*/ 200014 h 187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0051" h="1870136">
                    <a:moveTo>
                      <a:pt x="0" y="200014"/>
                    </a:moveTo>
                    <a:lnTo>
                      <a:pt x="180005" y="1870136"/>
                    </a:lnTo>
                    <a:lnTo>
                      <a:pt x="1850051" y="1530111"/>
                    </a:lnTo>
                    <a:lnTo>
                      <a:pt x="1470040" y="0"/>
                    </a:lnTo>
                    <a:lnTo>
                      <a:pt x="0" y="200014"/>
                    </a:lnTo>
                    <a:close/>
                  </a:path>
                </a:pathLst>
              </a:custGeom>
              <a:gradFill flip="none" rotWithShape="1">
                <a:gsLst>
                  <a:gs pos="51000">
                    <a:schemeClr val="bg1">
                      <a:lumMod val="65000"/>
                    </a:scheme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ea typeface="ＭＳ Ｐゴシック" pitchFamily="-105" charset="-128"/>
                </a:endParaRPr>
              </a:p>
            </p:txBody>
          </p:sp>
          <p:sp>
            <p:nvSpPr>
              <p:cNvPr id="8" name="Freeform 4"/>
              <p:cNvSpPr/>
              <p:nvPr/>
            </p:nvSpPr>
            <p:spPr>
              <a:xfrm>
                <a:off x="507774" y="3830715"/>
                <a:ext cx="1880052" cy="1819058"/>
              </a:xfrm>
              <a:custGeom>
                <a:avLst/>
                <a:gdLst>
                  <a:gd name="connsiteX0" fmla="*/ 248340 w 2131726"/>
                  <a:gd name="connsiteY0" fmla="*/ 218350 h 1830134"/>
                  <a:gd name="connsiteX1" fmla="*/ 1808383 w 2131726"/>
                  <a:gd name="connsiteY1" fmla="*/ 18335 h 1830134"/>
                  <a:gd name="connsiteX2" fmla="*/ 1828384 w 2131726"/>
                  <a:gd name="connsiteY2" fmla="*/ 108342 h 1830134"/>
                  <a:gd name="connsiteX3" fmla="*/ 1898385 w 2131726"/>
                  <a:gd name="connsiteY3" fmla="*/ 598377 h 1830134"/>
                  <a:gd name="connsiteX4" fmla="*/ 1998388 w 2131726"/>
                  <a:gd name="connsiteY4" fmla="*/ 1118415 h 1830134"/>
                  <a:gd name="connsiteX5" fmla="*/ 2128392 w 2131726"/>
                  <a:gd name="connsiteY5" fmla="*/ 1578449 h 1830134"/>
                  <a:gd name="connsiteX6" fmla="*/ 2018389 w 2131726"/>
                  <a:gd name="connsiteY6" fmla="*/ 1608451 h 1830134"/>
                  <a:gd name="connsiteX7" fmla="*/ 1568376 w 2131726"/>
                  <a:gd name="connsiteY7" fmla="*/ 1678456 h 1830134"/>
                  <a:gd name="connsiteX8" fmla="*/ 618351 w 2131726"/>
                  <a:gd name="connsiteY8" fmla="*/ 1818466 h 1830134"/>
                  <a:gd name="connsiteX9" fmla="*/ 488347 w 2131726"/>
                  <a:gd name="connsiteY9" fmla="*/ 1608451 h 1830134"/>
                  <a:gd name="connsiteX10" fmla="*/ 408345 w 2131726"/>
                  <a:gd name="connsiteY10" fmla="*/ 1158418 h 1830134"/>
                  <a:gd name="connsiteX11" fmla="*/ 318342 w 2131726"/>
                  <a:gd name="connsiteY11" fmla="*/ 578376 h 1830134"/>
                  <a:gd name="connsiteX12" fmla="*/ 248340 w 2131726"/>
                  <a:gd name="connsiteY12" fmla="*/ 218350 h 1830134"/>
                  <a:gd name="connsiteX0" fmla="*/ 0 w 1883386"/>
                  <a:gd name="connsiteY0" fmla="*/ 218350 h 1830134"/>
                  <a:gd name="connsiteX1" fmla="*/ 1560043 w 1883386"/>
                  <a:gd name="connsiteY1" fmla="*/ 18335 h 1830134"/>
                  <a:gd name="connsiteX2" fmla="*/ 1580044 w 1883386"/>
                  <a:gd name="connsiteY2" fmla="*/ 108342 h 1830134"/>
                  <a:gd name="connsiteX3" fmla="*/ 1650045 w 1883386"/>
                  <a:gd name="connsiteY3" fmla="*/ 598377 h 1830134"/>
                  <a:gd name="connsiteX4" fmla="*/ 1750048 w 1883386"/>
                  <a:gd name="connsiteY4" fmla="*/ 1118415 h 1830134"/>
                  <a:gd name="connsiteX5" fmla="*/ 1880052 w 1883386"/>
                  <a:gd name="connsiteY5" fmla="*/ 1578449 h 1830134"/>
                  <a:gd name="connsiteX6" fmla="*/ 1770049 w 1883386"/>
                  <a:gd name="connsiteY6" fmla="*/ 1608451 h 1830134"/>
                  <a:gd name="connsiteX7" fmla="*/ 1320036 w 1883386"/>
                  <a:gd name="connsiteY7" fmla="*/ 1678456 h 1830134"/>
                  <a:gd name="connsiteX8" fmla="*/ 370011 w 1883386"/>
                  <a:gd name="connsiteY8" fmla="*/ 1818466 h 1830134"/>
                  <a:gd name="connsiteX9" fmla="*/ 240007 w 1883386"/>
                  <a:gd name="connsiteY9" fmla="*/ 1608451 h 1830134"/>
                  <a:gd name="connsiteX10" fmla="*/ 160005 w 1883386"/>
                  <a:gd name="connsiteY10" fmla="*/ 1158418 h 1830134"/>
                  <a:gd name="connsiteX11" fmla="*/ 70002 w 1883386"/>
                  <a:gd name="connsiteY11" fmla="*/ 578376 h 1830134"/>
                  <a:gd name="connsiteX12" fmla="*/ 0 w 1883386"/>
                  <a:gd name="connsiteY12" fmla="*/ 218350 h 1830134"/>
                  <a:gd name="connsiteX0" fmla="*/ 0 w 1883386"/>
                  <a:gd name="connsiteY0" fmla="*/ 206682 h 1818466"/>
                  <a:gd name="connsiteX1" fmla="*/ 1560043 w 1883386"/>
                  <a:gd name="connsiteY1" fmla="*/ 6667 h 1818466"/>
                  <a:gd name="connsiteX2" fmla="*/ 1580044 w 1883386"/>
                  <a:gd name="connsiteY2" fmla="*/ 96674 h 1818466"/>
                  <a:gd name="connsiteX3" fmla="*/ 1650045 w 1883386"/>
                  <a:gd name="connsiteY3" fmla="*/ 586709 h 1818466"/>
                  <a:gd name="connsiteX4" fmla="*/ 1750048 w 1883386"/>
                  <a:gd name="connsiteY4" fmla="*/ 1106747 h 1818466"/>
                  <a:gd name="connsiteX5" fmla="*/ 1880052 w 1883386"/>
                  <a:gd name="connsiteY5" fmla="*/ 1566781 h 1818466"/>
                  <a:gd name="connsiteX6" fmla="*/ 1770049 w 1883386"/>
                  <a:gd name="connsiteY6" fmla="*/ 1596783 h 1818466"/>
                  <a:gd name="connsiteX7" fmla="*/ 1320036 w 1883386"/>
                  <a:gd name="connsiteY7" fmla="*/ 1666788 h 1818466"/>
                  <a:gd name="connsiteX8" fmla="*/ 370011 w 1883386"/>
                  <a:gd name="connsiteY8" fmla="*/ 1806798 h 1818466"/>
                  <a:gd name="connsiteX9" fmla="*/ 240007 w 1883386"/>
                  <a:gd name="connsiteY9" fmla="*/ 1596783 h 1818466"/>
                  <a:gd name="connsiteX10" fmla="*/ 160005 w 1883386"/>
                  <a:gd name="connsiteY10" fmla="*/ 1146750 h 1818466"/>
                  <a:gd name="connsiteX11" fmla="*/ 70002 w 1883386"/>
                  <a:gd name="connsiteY11" fmla="*/ 566708 h 1818466"/>
                  <a:gd name="connsiteX12" fmla="*/ 0 w 1883386"/>
                  <a:gd name="connsiteY12" fmla="*/ 206682 h 1818466"/>
                  <a:gd name="connsiteX0" fmla="*/ 0 w 1880052"/>
                  <a:gd name="connsiteY0" fmla="*/ 206682 h 1818466"/>
                  <a:gd name="connsiteX1" fmla="*/ 1560043 w 1880052"/>
                  <a:gd name="connsiteY1" fmla="*/ 6667 h 1818466"/>
                  <a:gd name="connsiteX2" fmla="*/ 1580044 w 1880052"/>
                  <a:gd name="connsiteY2" fmla="*/ 96674 h 1818466"/>
                  <a:gd name="connsiteX3" fmla="*/ 1650045 w 1880052"/>
                  <a:gd name="connsiteY3" fmla="*/ 586709 h 1818466"/>
                  <a:gd name="connsiteX4" fmla="*/ 1750048 w 1880052"/>
                  <a:gd name="connsiteY4" fmla="*/ 1106747 h 1818466"/>
                  <a:gd name="connsiteX5" fmla="*/ 1880052 w 1880052"/>
                  <a:gd name="connsiteY5" fmla="*/ 1566781 h 1818466"/>
                  <a:gd name="connsiteX6" fmla="*/ 1770049 w 1880052"/>
                  <a:gd name="connsiteY6" fmla="*/ 1596783 h 1818466"/>
                  <a:gd name="connsiteX7" fmla="*/ 1320036 w 1880052"/>
                  <a:gd name="connsiteY7" fmla="*/ 1666788 h 1818466"/>
                  <a:gd name="connsiteX8" fmla="*/ 370011 w 1880052"/>
                  <a:gd name="connsiteY8" fmla="*/ 1806798 h 1818466"/>
                  <a:gd name="connsiteX9" fmla="*/ 240007 w 1880052"/>
                  <a:gd name="connsiteY9" fmla="*/ 1596783 h 1818466"/>
                  <a:gd name="connsiteX10" fmla="*/ 160005 w 1880052"/>
                  <a:gd name="connsiteY10" fmla="*/ 1146750 h 1818466"/>
                  <a:gd name="connsiteX11" fmla="*/ 70002 w 1880052"/>
                  <a:gd name="connsiteY11" fmla="*/ 566708 h 1818466"/>
                  <a:gd name="connsiteX12" fmla="*/ 0 w 1880052"/>
                  <a:gd name="connsiteY12" fmla="*/ 206682 h 1818466"/>
                  <a:gd name="connsiteX0" fmla="*/ 0 w 1880052"/>
                  <a:gd name="connsiteY0" fmla="*/ 206682 h 1818466"/>
                  <a:gd name="connsiteX1" fmla="*/ 1560043 w 1880052"/>
                  <a:gd name="connsiteY1" fmla="*/ 6667 h 1818466"/>
                  <a:gd name="connsiteX2" fmla="*/ 1580044 w 1880052"/>
                  <a:gd name="connsiteY2" fmla="*/ 96674 h 1818466"/>
                  <a:gd name="connsiteX3" fmla="*/ 1650045 w 1880052"/>
                  <a:gd name="connsiteY3" fmla="*/ 586709 h 1818466"/>
                  <a:gd name="connsiteX4" fmla="*/ 1750048 w 1880052"/>
                  <a:gd name="connsiteY4" fmla="*/ 1106747 h 1818466"/>
                  <a:gd name="connsiteX5" fmla="*/ 1880052 w 1880052"/>
                  <a:gd name="connsiteY5" fmla="*/ 1566781 h 1818466"/>
                  <a:gd name="connsiteX6" fmla="*/ 1770049 w 1880052"/>
                  <a:gd name="connsiteY6" fmla="*/ 1596783 h 1818466"/>
                  <a:gd name="connsiteX7" fmla="*/ 1320036 w 1880052"/>
                  <a:gd name="connsiteY7" fmla="*/ 1666788 h 1818466"/>
                  <a:gd name="connsiteX8" fmla="*/ 370011 w 1880052"/>
                  <a:gd name="connsiteY8" fmla="*/ 1806798 h 1818466"/>
                  <a:gd name="connsiteX9" fmla="*/ 240007 w 1880052"/>
                  <a:gd name="connsiteY9" fmla="*/ 1596783 h 1818466"/>
                  <a:gd name="connsiteX10" fmla="*/ 160005 w 1880052"/>
                  <a:gd name="connsiteY10" fmla="*/ 1146750 h 1818466"/>
                  <a:gd name="connsiteX11" fmla="*/ 70002 w 1880052"/>
                  <a:gd name="connsiteY11" fmla="*/ 566708 h 1818466"/>
                  <a:gd name="connsiteX12" fmla="*/ 0 w 1880052"/>
                  <a:gd name="connsiteY12" fmla="*/ 206682 h 1818466"/>
                  <a:gd name="connsiteX0" fmla="*/ 0 w 1880052"/>
                  <a:gd name="connsiteY0" fmla="*/ 206682 h 1818466"/>
                  <a:gd name="connsiteX1" fmla="*/ 1560043 w 1880052"/>
                  <a:gd name="connsiteY1" fmla="*/ 6667 h 1818466"/>
                  <a:gd name="connsiteX2" fmla="*/ 1580044 w 1880052"/>
                  <a:gd name="connsiteY2" fmla="*/ 96674 h 1818466"/>
                  <a:gd name="connsiteX3" fmla="*/ 1650045 w 1880052"/>
                  <a:gd name="connsiteY3" fmla="*/ 586709 h 1818466"/>
                  <a:gd name="connsiteX4" fmla="*/ 1750048 w 1880052"/>
                  <a:gd name="connsiteY4" fmla="*/ 1106747 h 1818466"/>
                  <a:gd name="connsiteX5" fmla="*/ 1880052 w 1880052"/>
                  <a:gd name="connsiteY5" fmla="*/ 1566781 h 1818466"/>
                  <a:gd name="connsiteX6" fmla="*/ 1770049 w 1880052"/>
                  <a:gd name="connsiteY6" fmla="*/ 1596783 h 1818466"/>
                  <a:gd name="connsiteX7" fmla="*/ 1320036 w 1880052"/>
                  <a:gd name="connsiteY7" fmla="*/ 1666788 h 1818466"/>
                  <a:gd name="connsiteX8" fmla="*/ 370011 w 1880052"/>
                  <a:gd name="connsiteY8" fmla="*/ 1806798 h 1818466"/>
                  <a:gd name="connsiteX9" fmla="*/ 240007 w 1880052"/>
                  <a:gd name="connsiteY9" fmla="*/ 1596783 h 1818466"/>
                  <a:gd name="connsiteX10" fmla="*/ 160005 w 1880052"/>
                  <a:gd name="connsiteY10" fmla="*/ 1146750 h 1818466"/>
                  <a:gd name="connsiteX11" fmla="*/ 70002 w 1880052"/>
                  <a:gd name="connsiteY11" fmla="*/ 566708 h 1818466"/>
                  <a:gd name="connsiteX12" fmla="*/ 0 w 1880052"/>
                  <a:gd name="connsiteY12" fmla="*/ 206682 h 1818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80052" h="1818466">
                    <a:moveTo>
                      <a:pt x="0" y="206682"/>
                    </a:moveTo>
                    <a:cubicBezTo>
                      <a:pt x="248340" y="113342"/>
                      <a:pt x="1296702" y="25002"/>
                      <a:pt x="1560043" y="6667"/>
                    </a:cubicBezTo>
                    <a:cubicBezTo>
                      <a:pt x="1580043" y="86673"/>
                      <a:pt x="1565044" y="0"/>
                      <a:pt x="1580044" y="96674"/>
                    </a:cubicBezTo>
                    <a:cubicBezTo>
                      <a:pt x="1595044" y="193348"/>
                      <a:pt x="1621711" y="418363"/>
                      <a:pt x="1650045" y="586709"/>
                    </a:cubicBezTo>
                    <a:cubicBezTo>
                      <a:pt x="1678379" y="755055"/>
                      <a:pt x="1711714" y="943402"/>
                      <a:pt x="1750048" y="1106747"/>
                    </a:cubicBezTo>
                    <a:cubicBezTo>
                      <a:pt x="1788382" y="1270092"/>
                      <a:pt x="1876718" y="1485108"/>
                      <a:pt x="1880052" y="1566781"/>
                    </a:cubicBezTo>
                    <a:cubicBezTo>
                      <a:pt x="1830050" y="1576338"/>
                      <a:pt x="1863385" y="1580115"/>
                      <a:pt x="1770049" y="1596783"/>
                    </a:cubicBezTo>
                    <a:cubicBezTo>
                      <a:pt x="1676713" y="1613451"/>
                      <a:pt x="1320036" y="1666788"/>
                      <a:pt x="1320036" y="1666788"/>
                    </a:cubicBezTo>
                    <a:cubicBezTo>
                      <a:pt x="1086696" y="1701790"/>
                      <a:pt x="550016" y="1818466"/>
                      <a:pt x="370011" y="1806798"/>
                    </a:cubicBezTo>
                    <a:cubicBezTo>
                      <a:pt x="290113" y="1691790"/>
                      <a:pt x="275008" y="1706791"/>
                      <a:pt x="240007" y="1596783"/>
                    </a:cubicBezTo>
                    <a:cubicBezTo>
                      <a:pt x="205006" y="1486775"/>
                      <a:pt x="188339" y="1318429"/>
                      <a:pt x="160005" y="1146750"/>
                    </a:cubicBezTo>
                    <a:cubicBezTo>
                      <a:pt x="131671" y="975071"/>
                      <a:pt x="95003" y="723386"/>
                      <a:pt x="70002" y="566708"/>
                    </a:cubicBezTo>
                    <a:cubicBezTo>
                      <a:pt x="45001" y="410030"/>
                      <a:pt x="30001" y="389417"/>
                      <a:pt x="0" y="206682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ea typeface="ＭＳ Ｐゴシック" pitchFamily="-105" charset="-128"/>
                </a:endParaRPr>
              </a:p>
            </p:txBody>
          </p:sp>
        </p:grp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4711808" y="2621967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背景</a:t>
              </a:r>
              <a:r>
                <a:rPr lang="en-US" altLang="zh-CN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/>
              </a:r>
              <a:br>
                <a:rPr lang="en-US" altLang="zh-CN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</a:br>
              <a:r>
                <a:rPr lang="zh-CN" altLang="en-US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说明</a:t>
              </a:r>
              <a:endParaRPr lang="nb-NO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42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课程申报提交工具（一）</a:t>
            </a:r>
            <a:endParaRPr lang="zh-CN" altLang="en-US"/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803" y="1131888"/>
            <a:ext cx="7014372" cy="3624262"/>
          </a:xfrm>
        </p:spPr>
      </p:pic>
      <p:grpSp>
        <p:nvGrpSpPr>
          <p:cNvPr id="4" name="组合 3"/>
          <p:cNvGrpSpPr/>
          <p:nvPr/>
        </p:nvGrpSpPr>
        <p:grpSpPr>
          <a:xfrm>
            <a:off x="7867650" y="67065"/>
            <a:ext cx="1276350" cy="925116"/>
            <a:chOff x="7867650" y="67065"/>
            <a:chExt cx="1276350" cy="925116"/>
          </a:xfrm>
        </p:grpSpPr>
        <p:sp>
          <p:nvSpPr>
            <p:cNvPr id="5" name="Freeform 10"/>
            <p:cNvSpPr/>
            <p:nvPr/>
          </p:nvSpPr>
          <p:spPr bwMode="auto">
            <a:xfrm>
              <a:off x="7867650" y="67065"/>
              <a:ext cx="1276350" cy="925116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4DC2D">
                    <a:shade val="30000"/>
                    <a:satMod val="115000"/>
                  </a:srgbClr>
                </a:gs>
                <a:gs pos="50000">
                  <a:srgbClr val="84DC2D">
                    <a:shade val="67500"/>
                    <a:satMod val="115000"/>
                  </a:srgbClr>
                </a:gs>
                <a:gs pos="100000">
                  <a:srgbClr val="84DC2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 rot="21026375">
              <a:off x="8077792" y="337136"/>
              <a:ext cx="8876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课程申报工具</a:t>
              </a:r>
              <a:endParaRPr lang="nb-NO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7" name="TextBox 28"/>
            <p:cNvSpPr txBox="1">
              <a:spLocks noChangeArrowheads="1"/>
            </p:cNvSpPr>
            <p:nvPr/>
          </p:nvSpPr>
          <p:spPr bwMode="auto">
            <a:xfrm>
              <a:off x="7986024" y="199383"/>
              <a:ext cx="2175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US" altLang="zh-CN" sz="1200" b="1" smtClean="0">
                  <a:solidFill>
                    <a:srgbClr val="FFFFFF"/>
                  </a:solidFill>
                </a:rPr>
                <a:t>3</a:t>
              </a:r>
              <a:endParaRPr lang="nb-NO" sz="1200" b="1">
                <a:solidFill>
                  <a:srgbClr val="FFFFFF"/>
                </a:solidFill>
              </a:endParaRPr>
            </a:p>
          </p:txBody>
        </p:sp>
        <p:sp>
          <p:nvSpPr>
            <p:cNvPr id="8" name="Freeform 29"/>
            <p:cNvSpPr/>
            <p:nvPr/>
          </p:nvSpPr>
          <p:spPr bwMode="auto">
            <a:xfrm>
              <a:off x="7981712" y="229149"/>
              <a:ext cx="238125" cy="182165"/>
            </a:xfrm>
            <a:custGeom>
              <a:avLst/>
              <a:gdLst>
                <a:gd name="connsiteX0" fmla="*/ 306675 w 346676"/>
                <a:gd name="connsiteY0" fmla="*/ 71672 h 355026"/>
                <a:gd name="connsiteX1" fmla="*/ 216673 w 346676"/>
                <a:gd name="connsiteY1" fmla="*/ 11668 h 355026"/>
                <a:gd name="connsiteX2" fmla="*/ 46668 w 346676"/>
                <a:gd name="connsiteY2" fmla="*/ 31669 h 355026"/>
                <a:gd name="connsiteX3" fmla="*/ 6667 w 346676"/>
                <a:gd name="connsiteY3" fmla="*/ 201682 h 355026"/>
                <a:gd name="connsiteX4" fmla="*/ 86669 w 346676"/>
                <a:gd name="connsiteY4" fmla="*/ 321691 h 355026"/>
                <a:gd name="connsiteX5" fmla="*/ 266674 w 346676"/>
                <a:gd name="connsiteY5" fmla="*/ 331691 h 355026"/>
                <a:gd name="connsiteX6" fmla="*/ 336676 w 346676"/>
                <a:gd name="connsiteY6" fmla="*/ 181680 h 355026"/>
                <a:gd name="connsiteX7" fmla="*/ 306675 w 346676"/>
                <a:gd name="connsiteY7" fmla="*/ 71672 h 35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676" h="355026">
                  <a:moveTo>
                    <a:pt x="306675" y="71672"/>
                  </a:moveTo>
                  <a:cubicBezTo>
                    <a:pt x="286675" y="43337"/>
                    <a:pt x="260007" y="18335"/>
                    <a:pt x="216673" y="11668"/>
                  </a:cubicBezTo>
                  <a:cubicBezTo>
                    <a:pt x="173339" y="5001"/>
                    <a:pt x="81669" y="0"/>
                    <a:pt x="46668" y="31669"/>
                  </a:cubicBezTo>
                  <a:cubicBezTo>
                    <a:pt x="11667" y="63338"/>
                    <a:pt x="0" y="153345"/>
                    <a:pt x="6667" y="201682"/>
                  </a:cubicBezTo>
                  <a:cubicBezTo>
                    <a:pt x="13334" y="250019"/>
                    <a:pt x="43335" y="300023"/>
                    <a:pt x="86669" y="321691"/>
                  </a:cubicBezTo>
                  <a:cubicBezTo>
                    <a:pt x="130004" y="343359"/>
                    <a:pt x="225006" y="355026"/>
                    <a:pt x="266674" y="331691"/>
                  </a:cubicBezTo>
                  <a:cubicBezTo>
                    <a:pt x="308342" y="308356"/>
                    <a:pt x="326676" y="225016"/>
                    <a:pt x="336676" y="181680"/>
                  </a:cubicBezTo>
                  <a:cubicBezTo>
                    <a:pt x="346676" y="138344"/>
                    <a:pt x="326675" y="100007"/>
                    <a:pt x="306675" y="71672"/>
                  </a:cubicBezTo>
                  <a:close/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50825" y="1131888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标准通过</a:t>
            </a:r>
            <a:endParaRPr lang="en-US" altLang="zh-CN" sz="240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工具实现</a:t>
            </a:r>
            <a:endParaRPr lang="zh-CN" altLang="en-US" sz="240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11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67650" y="67065"/>
            <a:ext cx="1276350" cy="925116"/>
            <a:chOff x="7867650" y="67065"/>
            <a:chExt cx="1276350" cy="925116"/>
          </a:xfrm>
        </p:grpSpPr>
        <p:sp>
          <p:nvSpPr>
            <p:cNvPr id="3" name="Freeform 10"/>
            <p:cNvSpPr/>
            <p:nvPr/>
          </p:nvSpPr>
          <p:spPr bwMode="auto">
            <a:xfrm>
              <a:off x="7867650" y="67065"/>
              <a:ext cx="1276350" cy="925116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4DC2D">
                    <a:shade val="30000"/>
                    <a:satMod val="115000"/>
                  </a:srgbClr>
                </a:gs>
                <a:gs pos="50000">
                  <a:srgbClr val="84DC2D">
                    <a:shade val="67500"/>
                    <a:satMod val="115000"/>
                  </a:srgbClr>
                </a:gs>
                <a:gs pos="100000">
                  <a:srgbClr val="84DC2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4" name="TextBox 6"/>
            <p:cNvSpPr txBox="1">
              <a:spLocks noChangeArrowheads="1"/>
            </p:cNvSpPr>
            <p:nvPr/>
          </p:nvSpPr>
          <p:spPr bwMode="auto">
            <a:xfrm rot="21026375">
              <a:off x="8077792" y="337136"/>
              <a:ext cx="8876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课程申报工具</a:t>
              </a:r>
              <a:endParaRPr lang="nb-NO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5" name="TextBox 28"/>
            <p:cNvSpPr txBox="1">
              <a:spLocks noChangeArrowheads="1"/>
            </p:cNvSpPr>
            <p:nvPr/>
          </p:nvSpPr>
          <p:spPr bwMode="auto">
            <a:xfrm>
              <a:off x="7986024" y="199383"/>
              <a:ext cx="2175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US" altLang="zh-CN" sz="1200" b="1" smtClean="0">
                  <a:solidFill>
                    <a:srgbClr val="FFFFFF"/>
                  </a:solidFill>
                </a:rPr>
                <a:t>3</a:t>
              </a:r>
              <a:endParaRPr lang="nb-NO" sz="1200" b="1">
                <a:solidFill>
                  <a:srgbClr val="FFFFFF"/>
                </a:solidFill>
              </a:endParaRPr>
            </a:p>
          </p:txBody>
        </p:sp>
        <p:sp>
          <p:nvSpPr>
            <p:cNvPr id="6" name="Freeform 29"/>
            <p:cNvSpPr/>
            <p:nvPr/>
          </p:nvSpPr>
          <p:spPr bwMode="auto">
            <a:xfrm>
              <a:off x="7981712" y="229149"/>
              <a:ext cx="238125" cy="182165"/>
            </a:xfrm>
            <a:custGeom>
              <a:avLst/>
              <a:gdLst>
                <a:gd name="connsiteX0" fmla="*/ 306675 w 346676"/>
                <a:gd name="connsiteY0" fmla="*/ 71672 h 355026"/>
                <a:gd name="connsiteX1" fmla="*/ 216673 w 346676"/>
                <a:gd name="connsiteY1" fmla="*/ 11668 h 355026"/>
                <a:gd name="connsiteX2" fmla="*/ 46668 w 346676"/>
                <a:gd name="connsiteY2" fmla="*/ 31669 h 355026"/>
                <a:gd name="connsiteX3" fmla="*/ 6667 w 346676"/>
                <a:gd name="connsiteY3" fmla="*/ 201682 h 355026"/>
                <a:gd name="connsiteX4" fmla="*/ 86669 w 346676"/>
                <a:gd name="connsiteY4" fmla="*/ 321691 h 355026"/>
                <a:gd name="connsiteX5" fmla="*/ 266674 w 346676"/>
                <a:gd name="connsiteY5" fmla="*/ 331691 h 355026"/>
                <a:gd name="connsiteX6" fmla="*/ 336676 w 346676"/>
                <a:gd name="connsiteY6" fmla="*/ 181680 h 355026"/>
                <a:gd name="connsiteX7" fmla="*/ 306675 w 346676"/>
                <a:gd name="connsiteY7" fmla="*/ 71672 h 35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676" h="355026">
                  <a:moveTo>
                    <a:pt x="306675" y="71672"/>
                  </a:moveTo>
                  <a:cubicBezTo>
                    <a:pt x="286675" y="43337"/>
                    <a:pt x="260007" y="18335"/>
                    <a:pt x="216673" y="11668"/>
                  </a:cubicBezTo>
                  <a:cubicBezTo>
                    <a:pt x="173339" y="5001"/>
                    <a:pt x="81669" y="0"/>
                    <a:pt x="46668" y="31669"/>
                  </a:cubicBezTo>
                  <a:cubicBezTo>
                    <a:pt x="11667" y="63338"/>
                    <a:pt x="0" y="153345"/>
                    <a:pt x="6667" y="201682"/>
                  </a:cubicBezTo>
                  <a:cubicBezTo>
                    <a:pt x="13334" y="250019"/>
                    <a:pt x="43335" y="300023"/>
                    <a:pt x="86669" y="321691"/>
                  </a:cubicBezTo>
                  <a:cubicBezTo>
                    <a:pt x="130004" y="343359"/>
                    <a:pt x="225006" y="355026"/>
                    <a:pt x="266674" y="331691"/>
                  </a:cubicBezTo>
                  <a:cubicBezTo>
                    <a:pt x="308342" y="308356"/>
                    <a:pt x="326676" y="225016"/>
                    <a:pt x="336676" y="181680"/>
                  </a:cubicBezTo>
                  <a:cubicBezTo>
                    <a:pt x="346676" y="138344"/>
                    <a:pt x="326675" y="100007"/>
                    <a:pt x="306675" y="71672"/>
                  </a:cubicBezTo>
                  <a:close/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</p:grpSp>
      <p:sp>
        <p:nvSpPr>
          <p:cNvPr id="11" name="云形 10"/>
          <p:cNvSpPr/>
          <p:nvPr/>
        </p:nvSpPr>
        <p:spPr bwMode="auto">
          <a:xfrm>
            <a:off x="6660450" y="2351929"/>
            <a:ext cx="1845375" cy="938336"/>
          </a:xfrm>
          <a:prstGeom prst="cloud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 eaLnBrk="0" hangingPunct="0"/>
            <a:r>
              <a:rPr kumimoji="0" lang="zh-CN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楷体" pitchFamily="49" charset="-122"/>
                <a:ea typeface="楷体" pitchFamily="49" charset="-122"/>
              </a:rPr>
              <a:t>校园网</a:t>
            </a:r>
            <a:r>
              <a:rPr lang="en-US" altLang="zh-CN"/>
              <a:t/>
            </a:r>
            <a:br>
              <a:rPr lang="en-US" altLang="zh-CN"/>
            </a:br>
            <a:r>
              <a:rPr lang="en-US" altLang="zh-CN" smtClean="0"/>
              <a:t>Campus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立方体 11"/>
          <p:cNvSpPr/>
          <p:nvPr/>
        </p:nvSpPr>
        <p:spPr bwMode="auto">
          <a:xfrm>
            <a:off x="6124728" y="2815008"/>
            <a:ext cx="1001864" cy="492981"/>
          </a:xfrm>
          <a:prstGeom prst="cube">
            <a:avLst>
              <a:gd name="adj" fmla="val 1209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隶书" pitchFamily="49" charset="-122"/>
                <a:ea typeface="隶书" pitchFamily="49" charset="-122"/>
              </a:rPr>
              <a:t>服务器</a:t>
            </a:r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075" y="3834127"/>
            <a:ext cx="717807" cy="73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>
            <a:stCxn id="1026" idx="0"/>
            <a:endCxn id="11" idx="1"/>
          </p:cNvCxnSpPr>
          <p:nvPr/>
        </p:nvCxnSpPr>
        <p:spPr bwMode="auto">
          <a:xfrm flipH="1" flipV="1">
            <a:off x="7583138" y="3289266"/>
            <a:ext cx="1065841" cy="54486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8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508" y="4029071"/>
            <a:ext cx="717807" cy="73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直接连接符 32"/>
          <p:cNvCxnSpPr>
            <a:stCxn id="38" idx="0"/>
            <a:endCxn id="11" idx="1"/>
          </p:cNvCxnSpPr>
          <p:nvPr/>
        </p:nvCxnSpPr>
        <p:spPr bwMode="auto">
          <a:xfrm flipV="1">
            <a:off x="7556412" y="3289266"/>
            <a:ext cx="26726" cy="73980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7915315" y="461224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教学团队</a:t>
            </a:r>
            <a:endParaRPr lang="zh-CN" altLang="en-US">
              <a:solidFill>
                <a:schemeClr val="bg1"/>
              </a:solidFill>
              <a:latin typeface="隶书" pitchFamily="49" charset="-122"/>
              <a:ea typeface="隶书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65152" y="2503997"/>
            <a:ext cx="1860604" cy="2108246"/>
            <a:chOff x="465152" y="2503997"/>
            <a:chExt cx="1860604" cy="2108246"/>
          </a:xfrm>
        </p:grpSpPr>
        <p:pic>
          <p:nvPicPr>
            <p:cNvPr id="1027" name="Picture 3" descr="C:\Program Files (x86)\Microsoft Office\MEDIA\CAGCAT10\j0292020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52" y="3428997"/>
              <a:ext cx="81288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3" descr="C:\Program Files (x86)\Microsoft Office\MEDIA\CAGCAT10\j0292020.wm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871" y="3428998"/>
              <a:ext cx="812885" cy="771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5" name="直接连接符 34"/>
            <p:cNvCxnSpPr>
              <a:stCxn id="1027" idx="0"/>
              <a:endCxn id="10" idx="2"/>
            </p:cNvCxnSpPr>
            <p:nvPr/>
          </p:nvCxnSpPr>
          <p:spPr bwMode="auto">
            <a:xfrm flipV="1">
              <a:off x="871595" y="2503997"/>
              <a:ext cx="523859" cy="925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直接连接符 36"/>
            <p:cNvCxnSpPr>
              <a:stCxn id="41" idx="0"/>
              <a:endCxn id="10" idx="2"/>
            </p:cNvCxnSpPr>
            <p:nvPr/>
          </p:nvCxnSpPr>
          <p:spPr bwMode="auto">
            <a:xfrm flipH="1" flipV="1">
              <a:off x="1395454" y="2503997"/>
              <a:ext cx="523860" cy="92500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TextBox 46"/>
            <p:cNvSpPr txBox="1"/>
            <p:nvPr/>
          </p:nvSpPr>
          <p:spPr>
            <a:xfrm>
              <a:off x="871595" y="424291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solidFill>
                    <a:schemeClr val="bg1"/>
                  </a:solidFill>
                  <a:latin typeface="隶书" pitchFamily="49" charset="-122"/>
                  <a:ea typeface="隶书" pitchFamily="49" charset="-122"/>
                </a:rPr>
                <a:t>评审专家</a:t>
              </a:r>
              <a:endParaRPr lang="zh-CN" altLang="en-US">
                <a:solidFill>
                  <a:schemeClr val="bg1"/>
                </a:solidFill>
                <a:latin typeface="隶书" pitchFamily="49" charset="-122"/>
                <a:ea typeface="隶书" pitchFamily="49" charset="-122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6010428" y="3438522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安装申报</a:t>
            </a:r>
            <a:r>
              <a:rPr lang="en-US" altLang="zh-CN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/>
            </a:r>
            <a:br>
              <a:rPr lang="en-US" altLang="zh-CN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</a:br>
            <a:r>
              <a:rPr lang="zh-CN" altLang="en-US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提交工具</a:t>
            </a:r>
            <a:endParaRPr lang="zh-CN" altLang="en-US">
              <a:solidFill>
                <a:schemeClr val="bg1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40" name="上弧形箭头 39"/>
          <p:cNvSpPr/>
          <p:nvPr/>
        </p:nvSpPr>
        <p:spPr bwMode="auto">
          <a:xfrm rot="16200000">
            <a:off x="5339808" y="3039592"/>
            <a:ext cx="765717" cy="607901"/>
          </a:xfrm>
          <a:prstGeom prst="curved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1663" y="952500"/>
            <a:ext cx="6273815" cy="1948899"/>
            <a:chOff x="381663" y="952500"/>
            <a:chExt cx="6273815" cy="1948899"/>
          </a:xfrm>
        </p:grpSpPr>
        <p:sp>
          <p:nvSpPr>
            <p:cNvPr id="8" name="矩形 7"/>
            <p:cNvSpPr/>
            <p:nvPr/>
          </p:nvSpPr>
          <p:spPr bwMode="auto">
            <a:xfrm>
              <a:off x="381663" y="952500"/>
              <a:ext cx="2027582" cy="675861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  <a:t>国家精品开放课程</a:t>
              </a:r>
              <a:r>
                <a:rPr lang="en-US" altLang="zh-CN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  <a:t/>
              </a:r>
              <a:br>
                <a:rPr lang="en-US" altLang="zh-CN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</a:br>
              <a:r>
                <a:rPr lang="zh-CN" altLang="en-US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  <a:t>共享系统</a:t>
              </a:r>
            </a:p>
          </p:txBody>
        </p:sp>
        <p:sp>
          <p:nvSpPr>
            <p:cNvPr id="9" name="云形 8"/>
            <p:cNvSpPr/>
            <p:nvPr/>
          </p:nvSpPr>
          <p:spPr bwMode="auto">
            <a:xfrm>
              <a:off x="3297042" y="1428751"/>
              <a:ext cx="2520564" cy="1472648"/>
            </a:xfrm>
            <a:prstGeom prst="cloud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3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itchFamily="49" charset="-122"/>
                  <a:ea typeface="楷体" pitchFamily="49" charset="-122"/>
                </a:rPr>
                <a:t>互联网</a:t>
              </a:r>
              <a:r>
                <a:rPr kumimoji="0" lang="en-US" altLang="zh-CN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/>
              </a:r>
              <a:br>
                <a:rPr kumimoji="0" lang="en-US" altLang="zh-CN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r>
                <a:rPr kumimoji="0" lang="en-US" altLang="zh-CN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Internet</a:t>
              </a: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465152" y="1828136"/>
              <a:ext cx="1860604" cy="675861"/>
            </a:xfrm>
            <a:prstGeom prst="rect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  <a:t>国家精品开放课程</a:t>
              </a:r>
              <a:r>
                <a:rPr lang="en-US" altLang="zh-CN" sz="1600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  <a:t/>
              </a:r>
              <a:br>
                <a:rPr lang="en-US" altLang="zh-CN" sz="1600" b="1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</a:br>
              <a:r>
                <a:rPr lang="zh-CN" altLang="en-US" sz="1600" b="1" smtClean="0">
                  <a:solidFill>
                    <a:schemeClr val="accent1">
                      <a:lumMod val="25000"/>
                    </a:schemeClr>
                  </a:solidFill>
                  <a:latin typeface="楷体" pitchFamily="49" charset="-122"/>
                  <a:ea typeface="楷体" pitchFamily="49" charset="-122"/>
                </a:rPr>
                <a:t>申报评审系统</a:t>
              </a:r>
              <a:endParaRPr lang="zh-CN" altLang="en-US" sz="1600" b="1">
                <a:solidFill>
                  <a:schemeClr val="accent1">
                    <a:lumMod val="25000"/>
                  </a:schemeClr>
                </a:solidFill>
                <a:latin typeface="楷体" pitchFamily="49" charset="-122"/>
                <a:ea typeface="楷体" pitchFamily="49" charset="-122"/>
              </a:endParaRPr>
            </a:p>
          </p:txBody>
        </p:sp>
        <p:cxnSp>
          <p:nvCxnSpPr>
            <p:cNvPr id="14" name="直接箭头连接符 13"/>
            <p:cNvCxnSpPr>
              <a:stCxn id="9" idx="2"/>
              <a:endCxn id="8" idx="3"/>
            </p:cNvCxnSpPr>
            <p:nvPr/>
          </p:nvCxnSpPr>
          <p:spPr bwMode="auto">
            <a:xfrm flipH="1" flipV="1">
              <a:off x="2409245" y="1290431"/>
              <a:ext cx="895615" cy="874644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stealth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</p:cxnSp>
        <p:cxnSp>
          <p:nvCxnSpPr>
            <p:cNvPr id="17" name="直接箭头连接符 16"/>
            <p:cNvCxnSpPr>
              <a:stCxn id="9" idx="2"/>
              <a:endCxn id="10" idx="3"/>
            </p:cNvCxnSpPr>
            <p:nvPr/>
          </p:nvCxnSpPr>
          <p:spPr bwMode="auto">
            <a:xfrm flipH="1">
              <a:off x="2325756" y="2165075"/>
              <a:ext cx="979104" cy="992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stealth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</p:cxnSp>
        <p:cxnSp>
          <p:nvCxnSpPr>
            <p:cNvPr id="19" name="直接箭头连接符 18"/>
            <p:cNvCxnSpPr>
              <a:stCxn id="12" idx="0"/>
              <a:endCxn id="9" idx="0"/>
            </p:cNvCxnSpPr>
            <p:nvPr/>
          </p:nvCxnSpPr>
          <p:spPr bwMode="auto">
            <a:xfrm flipH="1" flipV="1">
              <a:off x="5815506" y="2165075"/>
              <a:ext cx="839972" cy="649933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stealth"/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p:spPr>
        </p:cxnSp>
        <p:cxnSp>
          <p:nvCxnSpPr>
            <p:cNvPr id="13" name="直接连接符 12"/>
            <p:cNvCxnSpPr>
              <a:stCxn id="8" idx="2"/>
              <a:endCxn id="10" idx="0"/>
            </p:cNvCxnSpPr>
            <p:nvPr/>
          </p:nvCxnSpPr>
          <p:spPr bwMode="auto">
            <a:xfrm>
              <a:off x="1395454" y="1628361"/>
              <a:ext cx="0" cy="199775"/>
            </a:xfrm>
            <a:prstGeom prst="lin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1" name="标题 1"/>
          <p:cNvSpPr txBox="1">
            <a:spLocks/>
          </p:cNvSpPr>
          <p:nvPr/>
        </p:nvSpPr>
        <p:spPr>
          <a:xfrm>
            <a:off x="250825" y="230188"/>
            <a:ext cx="4130675" cy="4492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课程申报提交工具</a:t>
            </a:r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（二）</a:t>
            </a:r>
            <a:endParaRPr lang="zh-CN" altLang="en-US" sz="240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392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9" grpId="0"/>
      <p:bldP spid="48" grpId="0"/>
      <p:bldP spid="4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课程申报提交工具</a:t>
            </a:r>
            <a:r>
              <a:rPr lang="zh-CN" altLang="en-US" smtClean="0"/>
              <a:t>（三）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67650" y="67065"/>
            <a:ext cx="1276350" cy="925116"/>
            <a:chOff x="7867650" y="67065"/>
            <a:chExt cx="1276350" cy="925116"/>
          </a:xfrm>
        </p:grpSpPr>
        <p:sp>
          <p:nvSpPr>
            <p:cNvPr id="5" name="Freeform 10"/>
            <p:cNvSpPr/>
            <p:nvPr/>
          </p:nvSpPr>
          <p:spPr bwMode="auto">
            <a:xfrm>
              <a:off x="7867650" y="67065"/>
              <a:ext cx="1276350" cy="925116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4DC2D">
                    <a:shade val="30000"/>
                    <a:satMod val="115000"/>
                  </a:srgbClr>
                </a:gs>
                <a:gs pos="50000">
                  <a:srgbClr val="84DC2D">
                    <a:shade val="67500"/>
                    <a:satMod val="115000"/>
                  </a:srgbClr>
                </a:gs>
                <a:gs pos="100000">
                  <a:srgbClr val="84DC2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 rot="21026375">
              <a:off x="8077792" y="337136"/>
              <a:ext cx="8876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课程申报工具</a:t>
              </a:r>
              <a:endParaRPr lang="nb-NO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7" name="TextBox 28"/>
            <p:cNvSpPr txBox="1">
              <a:spLocks noChangeArrowheads="1"/>
            </p:cNvSpPr>
            <p:nvPr/>
          </p:nvSpPr>
          <p:spPr bwMode="auto">
            <a:xfrm>
              <a:off x="7986024" y="199383"/>
              <a:ext cx="2175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US" altLang="zh-CN" sz="1200" b="1" smtClean="0">
                  <a:solidFill>
                    <a:srgbClr val="FFFFFF"/>
                  </a:solidFill>
                </a:rPr>
                <a:t>3</a:t>
              </a:r>
              <a:endParaRPr lang="nb-NO" sz="1200" b="1">
                <a:solidFill>
                  <a:srgbClr val="FFFFFF"/>
                </a:solidFill>
              </a:endParaRPr>
            </a:p>
          </p:txBody>
        </p:sp>
        <p:sp>
          <p:nvSpPr>
            <p:cNvPr id="8" name="Freeform 29"/>
            <p:cNvSpPr/>
            <p:nvPr/>
          </p:nvSpPr>
          <p:spPr bwMode="auto">
            <a:xfrm>
              <a:off x="7981712" y="229149"/>
              <a:ext cx="238125" cy="182165"/>
            </a:xfrm>
            <a:custGeom>
              <a:avLst/>
              <a:gdLst>
                <a:gd name="connsiteX0" fmla="*/ 306675 w 346676"/>
                <a:gd name="connsiteY0" fmla="*/ 71672 h 355026"/>
                <a:gd name="connsiteX1" fmla="*/ 216673 w 346676"/>
                <a:gd name="connsiteY1" fmla="*/ 11668 h 355026"/>
                <a:gd name="connsiteX2" fmla="*/ 46668 w 346676"/>
                <a:gd name="connsiteY2" fmla="*/ 31669 h 355026"/>
                <a:gd name="connsiteX3" fmla="*/ 6667 w 346676"/>
                <a:gd name="connsiteY3" fmla="*/ 201682 h 355026"/>
                <a:gd name="connsiteX4" fmla="*/ 86669 w 346676"/>
                <a:gd name="connsiteY4" fmla="*/ 321691 h 355026"/>
                <a:gd name="connsiteX5" fmla="*/ 266674 w 346676"/>
                <a:gd name="connsiteY5" fmla="*/ 331691 h 355026"/>
                <a:gd name="connsiteX6" fmla="*/ 336676 w 346676"/>
                <a:gd name="connsiteY6" fmla="*/ 181680 h 355026"/>
                <a:gd name="connsiteX7" fmla="*/ 306675 w 346676"/>
                <a:gd name="connsiteY7" fmla="*/ 71672 h 35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676" h="355026">
                  <a:moveTo>
                    <a:pt x="306675" y="71672"/>
                  </a:moveTo>
                  <a:cubicBezTo>
                    <a:pt x="286675" y="43337"/>
                    <a:pt x="260007" y="18335"/>
                    <a:pt x="216673" y="11668"/>
                  </a:cubicBezTo>
                  <a:cubicBezTo>
                    <a:pt x="173339" y="5001"/>
                    <a:pt x="81669" y="0"/>
                    <a:pt x="46668" y="31669"/>
                  </a:cubicBezTo>
                  <a:cubicBezTo>
                    <a:pt x="11667" y="63338"/>
                    <a:pt x="0" y="153345"/>
                    <a:pt x="6667" y="201682"/>
                  </a:cubicBezTo>
                  <a:cubicBezTo>
                    <a:pt x="13334" y="250019"/>
                    <a:pt x="43335" y="300023"/>
                    <a:pt x="86669" y="321691"/>
                  </a:cubicBezTo>
                  <a:cubicBezTo>
                    <a:pt x="130004" y="343359"/>
                    <a:pt x="225006" y="355026"/>
                    <a:pt x="266674" y="331691"/>
                  </a:cubicBezTo>
                  <a:cubicBezTo>
                    <a:pt x="308342" y="308356"/>
                    <a:pt x="326676" y="225016"/>
                    <a:pt x="336676" y="181680"/>
                  </a:cubicBezTo>
                  <a:cubicBezTo>
                    <a:pt x="346676" y="138344"/>
                    <a:pt x="326675" y="100007"/>
                    <a:pt x="306675" y="71672"/>
                  </a:cubicBezTo>
                  <a:close/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</p:grp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学校对项目的支持</a:t>
            </a:r>
            <a:endParaRPr lang="en-US" altLang="zh-CN" smtClean="0"/>
          </a:p>
          <a:p>
            <a:pPr lvl="1"/>
            <a:r>
              <a:rPr lang="zh-CN" altLang="en-US" smtClean="0"/>
              <a:t>课程申报提交工具需要一台服务器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  <a:ea typeface="+mj-ea"/>
              </a:rPr>
              <a:t>Intel</a:t>
            </a:r>
            <a:r>
              <a:rPr lang="zh-CN" altLang="en-US" smtClean="0"/>
              <a:t>或</a:t>
            </a:r>
            <a:r>
              <a:rPr lang="en-US" altLang="zh-CN">
                <a:latin typeface="+mn-lt"/>
                <a:ea typeface="+mj-ea"/>
              </a:rPr>
              <a:t>AMD</a:t>
            </a:r>
            <a:r>
              <a:rPr lang="zh-CN" altLang="en-US" smtClean="0"/>
              <a:t>的</a:t>
            </a:r>
            <a:r>
              <a:rPr lang="en-US" altLang="zh-CN">
                <a:latin typeface="+mn-lt"/>
                <a:ea typeface="+mj-ea"/>
              </a:rPr>
              <a:t>CPU</a:t>
            </a:r>
          </a:p>
          <a:p>
            <a:pPr lvl="2"/>
            <a:r>
              <a:rPr lang="en-US" altLang="zh-CN" smtClean="0">
                <a:latin typeface="+mn-lt"/>
                <a:ea typeface="+mj-ea"/>
              </a:rPr>
              <a:t>4GB</a:t>
            </a:r>
            <a:r>
              <a:rPr lang="zh-CN" altLang="en-US" smtClean="0">
                <a:latin typeface="+mn-lt"/>
                <a:ea typeface="+mj-ea"/>
              </a:rPr>
              <a:t>或</a:t>
            </a:r>
            <a:r>
              <a:rPr lang="zh-CN" altLang="en-US" smtClean="0"/>
              <a:t>以上的内存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  <a:ea typeface="+mj-ea"/>
              </a:rPr>
              <a:t>1TB</a:t>
            </a:r>
            <a:r>
              <a:rPr lang="zh-CN" altLang="en-US" smtClean="0">
                <a:latin typeface="+mn-lt"/>
                <a:ea typeface="+mj-ea"/>
              </a:rPr>
              <a:t>或</a:t>
            </a:r>
            <a:r>
              <a:rPr lang="zh-CN" altLang="en-US" smtClean="0"/>
              <a:t>以上的硬盘（视学校申报的课程数量而定）</a:t>
            </a:r>
            <a:endParaRPr lang="en-US" altLang="zh-CN" smtClean="0"/>
          </a:p>
          <a:p>
            <a:pPr lvl="2"/>
            <a:r>
              <a:rPr lang="zh-CN" altLang="en-US" smtClean="0"/>
              <a:t>服务器部署在校园网中，并可以接入互联网</a:t>
            </a:r>
            <a:endParaRPr lang="en-US" altLang="zh-CN" smtClean="0"/>
          </a:p>
          <a:p>
            <a:pPr lvl="1"/>
            <a:r>
              <a:rPr lang="zh-CN" altLang="en-US" smtClean="0"/>
              <a:t>需要计算机软件人员配合安装</a:t>
            </a:r>
            <a:endParaRPr lang="en-US" altLang="zh-CN" smtClean="0"/>
          </a:p>
          <a:p>
            <a:pPr lvl="2"/>
            <a:r>
              <a:rPr lang="zh-CN" altLang="en-US" smtClean="0"/>
              <a:t>熟悉</a:t>
            </a:r>
            <a:r>
              <a:rPr lang="en-US" altLang="zh-CN">
                <a:latin typeface="+mn-lt"/>
                <a:ea typeface="+mj-ea"/>
              </a:rPr>
              <a:t>LINUX</a:t>
            </a:r>
            <a:r>
              <a:rPr lang="zh-CN" altLang="en-US" smtClean="0"/>
              <a:t>操作系统的安装</a:t>
            </a:r>
            <a:endParaRPr lang="en-US" altLang="zh-CN" smtClean="0"/>
          </a:p>
          <a:p>
            <a:pPr lvl="2"/>
            <a:r>
              <a:rPr lang="zh-CN" altLang="en-US" smtClean="0"/>
              <a:t>熟悉互联网节点的配置</a:t>
            </a:r>
            <a:endParaRPr lang="en-US" altLang="zh-CN" smtClean="0"/>
          </a:p>
          <a:p>
            <a:pPr lvl="1"/>
            <a:r>
              <a:rPr lang="zh-CN" altLang="en-US" smtClean="0"/>
              <a:t>指定教务人员维护申报的课程信息与团队教师信息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62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4609" y="1757062"/>
            <a:ext cx="7694622" cy="2021307"/>
          </a:xfrm>
        </p:spPr>
        <p:txBody>
          <a:bodyPr/>
          <a:lstStyle/>
          <a:p>
            <a:pPr algn="ctr"/>
            <a:r>
              <a:rPr lang="zh-CN" altLang="en-US" sz="4400" smtClean="0">
                <a:latin typeface="华文行楷" pitchFamily="2" charset="-122"/>
                <a:ea typeface="华文行楷" pitchFamily="2" charset="-122"/>
                <a:hlinkClick r:id="rId2"/>
              </a:rPr>
              <a:t>精品资源共享课申报提交工具演示</a:t>
            </a:r>
            <a:endParaRPr lang="zh-CN" altLang="en-US" sz="4400">
              <a:latin typeface="华文行楷" pitchFamily="2" charset="-122"/>
              <a:ea typeface="华文行楷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867650" y="67065"/>
            <a:ext cx="1276350" cy="925116"/>
            <a:chOff x="7867650" y="67065"/>
            <a:chExt cx="1276350" cy="925116"/>
          </a:xfrm>
        </p:grpSpPr>
        <p:sp>
          <p:nvSpPr>
            <p:cNvPr id="5" name="Freeform 10"/>
            <p:cNvSpPr/>
            <p:nvPr/>
          </p:nvSpPr>
          <p:spPr bwMode="auto">
            <a:xfrm>
              <a:off x="7867650" y="67065"/>
              <a:ext cx="1276350" cy="925116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4DC2D">
                    <a:shade val="30000"/>
                    <a:satMod val="115000"/>
                  </a:srgbClr>
                </a:gs>
                <a:gs pos="50000">
                  <a:srgbClr val="84DC2D">
                    <a:shade val="67500"/>
                    <a:satMod val="115000"/>
                  </a:srgbClr>
                </a:gs>
                <a:gs pos="100000">
                  <a:srgbClr val="84DC2D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 rot="21026375">
              <a:off x="8077792" y="337136"/>
              <a:ext cx="88769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课程申报工具</a:t>
              </a:r>
              <a:endParaRPr lang="nb-NO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7" name="TextBox 28"/>
            <p:cNvSpPr txBox="1">
              <a:spLocks noChangeArrowheads="1"/>
            </p:cNvSpPr>
            <p:nvPr/>
          </p:nvSpPr>
          <p:spPr bwMode="auto">
            <a:xfrm>
              <a:off x="7986024" y="199383"/>
              <a:ext cx="21755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en-US" altLang="zh-CN" sz="1200" b="1" smtClean="0">
                  <a:solidFill>
                    <a:srgbClr val="FFFFFF"/>
                  </a:solidFill>
                </a:rPr>
                <a:t>3</a:t>
              </a:r>
              <a:endParaRPr lang="nb-NO" sz="1200" b="1">
                <a:solidFill>
                  <a:srgbClr val="FFFFFF"/>
                </a:solidFill>
              </a:endParaRPr>
            </a:p>
          </p:txBody>
        </p:sp>
        <p:sp>
          <p:nvSpPr>
            <p:cNvPr id="8" name="Freeform 29"/>
            <p:cNvSpPr/>
            <p:nvPr/>
          </p:nvSpPr>
          <p:spPr bwMode="auto">
            <a:xfrm>
              <a:off x="7981712" y="229149"/>
              <a:ext cx="238125" cy="182165"/>
            </a:xfrm>
            <a:custGeom>
              <a:avLst/>
              <a:gdLst>
                <a:gd name="connsiteX0" fmla="*/ 306675 w 346676"/>
                <a:gd name="connsiteY0" fmla="*/ 71672 h 355026"/>
                <a:gd name="connsiteX1" fmla="*/ 216673 w 346676"/>
                <a:gd name="connsiteY1" fmla="*/ 11668 h 355026"/>
                <a:gd name="connsiteX2" fmla="*/ 46668 w 346676"/>
                <a:gd name="connsiteY2" fmla="*/ 31669 h 355026"/>
                <a:gd name="connsiteX3" fmla="*/ 6667 w 346676"/>
                <a:gd name="connsiteY3" fmla="*/ 201682 h 355026"/>
                <a:gd name="connsiteX4" fmla="*/ 86669 w 346676"/>
                <a:gd name="connsiteY4" fmla="*/ 321691 h 355026"/>
                <a:gd name="connsiteX5" fmla="*/ 266674 w 346676"/>
                <a:gd name="connsiteY5" fmla="*/ 331691 h 355026"/>
                <a:gd name="connsiteX6" fmla="*/ 336676 w 346676"/>
                <a:gd name="connsiteY6" fmla="*/ 181680 h 355026"/>
                <a:gd name="connsiteX7" fmla="*/ 306675 w 346676"/>
                <a:gd name="connsiteY7" fmla="*/ 71672 h 35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676" h="355026">
                  <a:moveTo>
                    <a:pt x="306675" y="71672"/>
                  </a:moveTo>
                  <a:cubicBezTo>
                    <a:pt x="286675" y="43337"/>
                    <a:pt x="260007" y="18335"/>
                    <a:pt x="216673" y="11668"/>
                  </a:cubicBezTo>
                  <a:cubicBezTo>
                    <a:pt x="173339" y="5001"/>
                    <a:pt x="81669" y="0"/>
                    <a:pt x="46668" y="31669"/>
                  </a:cubicBezTo>
                  <a:cubicBezTo>
                    <a:pt x="11667" y="63338"/>
                    <a:pt x="0" y="153345"/>
                    <a:pt x="6667" y="201682"/>
                  </a:cubicBezTo>
                  <a:cubicBezTo>
                    <a:pt x="13334" y="250019"/>
                    <a:pt x="43335" y="300023"/>
                    <a:pt x="86669" y="321691"/>
                  </a:cubicBezTo>
                  <a:cubicBezTo>
                    <a:pt x="130004" y="343359"/>
                    <a:pt x="225006" y="355026"/>
                    <a:pt x="266674" y="331691"/>
                  </a:cubicBezTo>
                  <a:cubicBezTo>
                    <a:pt x="308342" y="308356"/>
                    <a:pt x="326676" y="225016"/>
                    <a:pt x="336676" y="181680"/>
                  </a:cubicBezTo>
                  <a:cubicBezTo>
                    <a:pt x="346676" y="138344"/>
                    <a:pt x="326675" y="100007"/>
                    <a:pt x="306675" y="71672"/>
                  </a:cubicBezTo>
                  <a:close/>
                </a:path>
              </a:pathLst>
            </a:custGeom>
            <a:noFill/>
            <a:ln w="254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218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重点工作及其顺序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44475" y="736335"/>
            <a:ext cx="7924800" cy="3624262"/>
          </a:xfrm>
        </p:spPr>
        <p:txBody>
          <a:bodyPr/>
          <a:lstStyle/>
          <a:p>
            <a:r>
              <a:rPr lang="zh-CN" altLang="en-US" smtClean="0"/>
              <a:t>课程申报</a:t>
            </a:r>
            <a:endParaRPr lang="en-US" altLang="zh-CN" smtClean="0"/>
          </a:p>
          <a:p>
            <a:pPr lvl="1"/>
            <a:r>
              <a:rPr lang="zh-CN" altLang="en-US" smtClean="0"/>
              <a:t>教务管理人员创建申报课程的名称和教学团队人员的信息</a:t>
            </a:r>
            <a:endParaRPr lang="en-US" altLang="zh-CN" smtClean="0"/>
          </a:p>
          <a:p>
            <a:pPr lvl="1"/>
            <a:r>
              <a:rPr lang="zh-CN" altLang="en-US" smtClean="0"/>
              <a:t>课程负责人在申报提交工具中完善课程信息并组建课程团队</a:t>
            </a:r>
            <a:endParaRPr lang="en-US" altLang="zh-CN" smtClean="0"/>
          </a:p>
          <a:p>
            <a:pPr lvl="1"/>
            <a:r>
              <a:rPr lang="zh-CN" altLang="en-US" smtClean="0"/>
              <a:t>课程负责人在申报工具中搭建课程结构</a:t>
            </a:r>
            <a:endParaRPr lang="en-US" altLang="zh-CN" smtClean="0"/>
          </a:p>
          <a:p>
            <a:pPr lvl="1"/>
            <a:r>
              <a:rPr lang="zh-CN" altLang="en-US" smtClean="0"/>
              <a:t>团队成员各司其职，提交各类教学资源</a:t>
            </a:r>
            <a:endParaRPr lang="en-US" altLang="zh-CN" smtClean="0"/>
          </a:p>
          <a:p>
            <a:pPr lvl="1"/>
            <a:r>
              <a:rPr lang="zh-CN" altLang="en-US"/>
              <a:t>教育</a:t>
            </a:r>
            <a:r>
              <a:rPr lang="zh-CN" altLang="en-US" smtClean="0"/>
              <a:t>技术部门应及时为团队提供整理好的教学录像</a:t>
            </a:r>
            <a:endParaRPr lang="en-US" altLang="zh-CN" smtClean="0"/>
          </a:p>
          <a:p>
            <a:pPr lvl="1"/>
            <a:r>
              <a:rPr lang="zh-CN" altLang="en-US" smtClean="0"/>
              <a:t>确认</a:t>
            </a:r>
            <a:r>
              <a:rPr lang="zh-CN" altLang="en-US" smtClean="0"/>
              <a:t>无误后，由学校指定的人员</a:t>
            </a:r>
            <a:r>
              <a:rPr lang="en-US" altLang="zh-CN" smtClean="0"/>
              <a:t>【</a:t>
            </a:r>
            <a:r>
              <a:rPr lang="zh-CN" altLang="en-US" b="1" smtClean="0">
                <a:solidFill>
                  <a:srgbClr val="FFFF99"/>
                </a:solidFill>
              </a:rPr>
              <a:t>审核通过</a:t>
            </a:r>
            <a:r>
              <a:rPr lang="en-US" altLang="zh-CN" smtClean="0"/>
              <a:t>】,</a:t>
            </a:r>
            <a:r>
              <a:rPr lang="zh-CN" altLang="en-US" smtClean="0"/>
              <a:t>方可参与升级评审</a:t>
            </a:r>
            <a:endParaRPr lang="en-US" altLang="zh-CN" smtClean="0"/>
          </a:p>
          <a:p>
            <a:endParaRPr lang="en-US" altLang="zh-CN" smtClean="0"/>
          </a:p>
        </p:txBody>
      </p:sp>
      <p:grpSp>
        <p:nvGrpSpPr>
          <p:cNvPr id="4" name="组合 3"/>
          <p:cNvGrpSpPr/>
          <p:nvPr/>
        </p:nvGrpSpPr>
        <p:grpSpPr>
          <a:xfrm>
            <a:off x="7891449" y="138404"/>
            <a:ext cx="1173951" cy="862012"/>
            <a:chOff x="7891449" y="138404"/>
            <a:chExt cx="1173951" cy="862012"/>
          </a:xfrm>
        </p:grpSpPr>
        <p:sp>
          <p:nvSpPr>
            <p:cNvPr id="5" name="Rectangle 27"/>
            <p:cNvSpPr>
              <a:spLocks noChangeArrowheads="1"/>
            </p:cNvSpPr>
            <p:nvPr/>
          </p:nvSpPr>
          <p:spPr bwMode="auto">
            <a:xfrm rot="344736">
              <a:off x="7909122" y="138404"/>
              <a:ext cx="1147762" cy="862012"/>
            </a:xfrm>
            <a:prstGeom prst="rect">
              <a:avLst/>
            </a:prstGeom>
            <a:gradFill rotWithShape="1">
              <a:gsLst>
                <a:gs pos="0">
                  <a:srgbClr val="E46C0A"/>
                </a:gs>
                <a:gs pos="100000">
                  <a:srgbClr val="F79646"/>
                </a:gs>
              </a:gsLst>
              <a:lin ang="5400000"/>
            </a:gradFill>
            <a:ln w="9525">
              <a:noFill/>
              <a:miter lim="800000"/>
              <a:headEnd/>
              <a:tailEnd/>
            </a:ln>
            <a:effectLst>
              <a:outerShdw dist="63500" dir="5699981" rotWithShape="0">
                <a:srgbClr val="808080">
                  <a:alpha val="42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latin typeface="Calibri" pitchFamily="-105" charset="0"/>
                <a:cs typeface="+mn-cs"/>
              </a:endParaRPr>
            </a:p>
          </p:txBody>
        </p:sp>
        <p:sp>
          <p:nvSpPr>
            <p:cNvPr id="6" name="TextBox 16"/>
            <p:cNvSpPr txBox="1">
              <a:spLocks noChangeArrowheads="1"/>
            </p:cNvSpPr>
            <p:nvPr/>
          </p:nvSpPr>
          <p:spPr bwMode="auto">
            <a:xfrm>
              <a:off x="7891449" y="538273"/>
              <a:ext cx="117395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工作顺序</a:t>
              </a:r>
              <a:endParaRPr lang="nb-NO" sz="1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8068490" y="212071"/>
              <a:ext cx="2176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FF"/>
                  </a:solidFill>
                </a:rPr>
                <a:t>4</a:t>
              </a:r>
            </a:p>
          </p:txBody>
        </p:sp>
        <p:sp>
          <p:nvSpPr>
            <p:cNvPr id="8" name="Oval 22"/>
            <p:cNvSpPr/>
            <p:nvPr/>
          </p:nvSpPr>
          <p:spPr bwMode="auto">
            <a:xfrm rot="2921021">
              <a:off x="8098214" y="213379"/>
              <a:ext cx="182166" cy="223837"/>
            </a:xfrm>
            <a:prstGeom prst="ellips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9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课程资源建设技术要求（一）</a:t>
            </a:r>
            <a:endParaRPr lang="zh-CN" altLang="en-US"/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174" y="1130300"/>
            <a:ext cx="5568101" cy="3624262"/>
          </a:xfrm>
        </p:spPr>
      </p:pic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52512" y="1130300"/>
            <a:ext cx="172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从教学过程</a:t>
            </a:r>
            <a:endParaRPr lang="en-US" altLang="zh-CN" sz="240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pPr algn="ctr"/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到</a:t>
            </a:r>
            <a:endParaRPr lang="en-US" altLang="zh-CN" sz="2400" smtClean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  <a:p>
            <a:pPr algn="ctr"/>
            <a:r>
              <a:rPr lang="zh-CN" altLang="en-US" sz="24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课程结构：</a:t>
            </a:r>
            <a:endParaRPr lang="zh-CN" altLang="en-US" sz="240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57084" y="4866501"/>
            <a:ext cx="1212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教高厅</a:t>
            </a:r>
            <a:r>
              <a:rPr lang="en-US" altLang="zh-CN" sz="1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[2012]2</a:t>
            </a:r>
            <a:r>
              <a:rPr lang="zh-CN" altLang="en-US" sz="1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号</a:t>
            </a:r>
            <a:endParaRPr lang="zh-CN" altLang="en-US" sz="120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2100" y="4256795"/>
            <a:ext cx="5827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itchFamily="2" charset="-122"/>
                <a:ea typeface="华文行楷" pitchFamily="2" charset="-122"/>
              </a:rPr>
              <a:t>把实际的教学过程记录下来，即形成课程结构</a:t>
            </a:r>
            <a:endParaRPr lang="zh-CN" altLang="en-US" sz="22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行楷" pitchFamily="2" charset="-122"/>
              <a:ea typeface="华文行楷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346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课程资源建设技术要求（二）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课程基本信息</a:t>
            </a:r>
            <a:endParaRPr lang="en-US" altLang="zh-CN" smtClean="0"/>
          </a:p>
          <a:p>
            <a:pPr lvl="1"/>
            <a:r>
              <a:rPr lang="zh-CN" altLang="en-US" smtClean="0"/>
              <a:t>课程类型</a:t>
            </a:r>
            <a:endParaRPr lang="en-US" altLang="zh-CN" smtClean="0"/>
          </a:p>
          <a:p>
            <a:pPr lvl="2"/>
            <a:r>
              <a:rPr lang="zh-CN" altLang="en-US" smtClean="0"/>
              <a:t>理论课、理论课（含实践</a:t>
            </a:r>
            <a:r>
              <a:rPr lang="en-US" altLang="zh-CN" smtClean="0"/>
              <a:t>/</a:t>
            </a:r>
            <a:r>
              <a:rPr lang="zh-CN" altLang="en-US" smtClean="0"/>
              <a:t>实验）、理实一体课、实践</a:t>
            </a:r>
            <a:r>
              <a:rPr lang="en-US" altLang="zh-CN" smtClean="0"/>
              <a:t>/</a:t>
            </a:r>
            <a:r>
              <a:rPr lang="zh-CN" altLang="en-US" smtClean="0"/>
              <a:t>实验课、实验课、综合课（含实践）、听说课</a:t>
            </a:r>
            <a:r>
              <a:rPr lang="en-US" altLang="zh-CN" smtClean="0"/>
              <a:t>/</a:t>
            </a:r>
            <a:r>
              <a:rPr lang="zh-CN" altLang="en-US" smtClean="0"/>
              <a:t>视听说课、口语课、写作课、翻译课</a:t>
            </a:r>
            <a:endParaRPr lang="en-US" altLang="zh-CN" smtClean="0"/>
          </a:p>
          <a:p>
            <a:pPr lvl="1"/>
            <a:r>
              <a:rPr lang="zh-CN" altLang="en-US" smtClean="0"/>
              <a:t>课程属性</a:t>
            </a:r>
            <a:endParaRPr lang="en-US" altLang="zh-CN" smtClean="0"/>
          </a:p>
          <a:p>
            <a:pPr lvl="2"/>
            <a:r>
              <a:rPr lang="zh-CN" altLang="en-US" smtClean="0"/>
              <a:t>公共基础课、通识课、文化素质课、专业基础课</a:t>
            </a:r>
            <a:r>
              <a:rPr lang="en-US" altLang="zh-CN" smtClean="0"/>
              <a:t>/</a:t>
            </a:r>
            <a:r>
              <a:rPr lang="zh-CN" altLang="en-US" smtClean="0"/>
              <a:t>技术基础课、专业课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27614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</a:t>
            </a:r>
            <a:r>
              <a:rPr lang="zh-CN" altLang="en-US" smtClean="0"/>
              <a:t>（三）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教学单元授课形式</a:t>
            </a:r>
            <a:endParaRPr lang="en-US" altLang="zh-CN" smtClean="0"/>
          </a:p>
          <a:p>
            <a:pPr lvl="2"/>
            <a:endParaRPr lang="en-US" altLang="zh-CN" smtClean="0"/>
          </a:p>
          <a:p>
            <a:pPr lvl="2"/>
            <a:r>
              <a:rPr lang="zh-CN" altLang="en-US" smtClean="0"/>
              <a:t>包括：课堂教学、信息化教学、现场教学、实验课、实践</a:t>
            </a:r>
            <a:r>
              <a:rPr lang="en-US" altLang="zh-CN" smtClean="0"/>
              <a:t>/</a:t>
            </a:r>
            <a:r>
              <a:rPr lang="zh-CN" altLang="en-US" smtClean="0"/>
              <a:t>实训课、习题课、讨论课、课程设计、自主学习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en-US" altLang="zh-CN" smtClean="0"/>
          </a:p>
          <a:p>
            <a:pPr lvl="2"/>
            <a:r>
              <a:rPr lang="zh-CN" altLang="en-US"/>
              <a:t>授课</a:t>
            </a:r>
            <a:r>
              <a:rPr lang="zh-CN" altLang="en-US" smtClean="0"/>
              <a:t>形式在一个层面可以反映课程和特色和教改的成果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en-US" altLang="zh-CN" smtClean="0"/>
          </a:p>
          <a:p>
            <a:pPr lvl="2"/>
            <a:r>
              <a:rPr lang="zh-CN" altLang="en-US" smtClean="0"/>
              <a:t>针对授课形式，组织教学资源的设计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02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</a:t>
            </a:r>
            <a:r>
              <a:rPr lang="zh-CN" altLang="en-US" smtClean="0"/>
              <a:t>（四）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957084" y="4866501"/>
            <a:ext cx="12121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教高厅</a:t>
            </a:r>
            <a:r>
              <a:rPr lang="en-US" altLang="zh-CN" sz="1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[2012]2</a:t>
            </a:r>
            <a:r>
              <a:rPr lang="zh-CN" altLang="en-US" sz="1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号</a:t>
            </a:r>
            <a:endParaRPr lang="zh-CN" altLang="en-US" sz="120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课程基本资源</a:t>
            </a:r>
            <a:endParaRPr lang="en-US" altLang="zh-CN" smtClean="0"/>
          </a:p>
          <a:p>
            <a:pPr lvl="1"/>
            <a:r>
              <a:rPr lang="zh-CN" altLang="en-US" smtClean="0"/>
              <a:t>反映</a:t>
            </a:r>
            <a:r>
              <a:rPr lang="zh-CN" altLang="en-US"/>
              <a:t>课程教学思想、教学内容、教学方法、教学过程的核心资源，</a:t>
            </a:r>
            <a:r>
              <a:rPr lang="zh-CN" altLang="en-US" smtClean="0"/>
              <a:t>包括</a:t>
            </a:r>
            <a:r>
              <a:rPr lang="en-US" altLang="zh-CN" smtClean="0"/>
              <a:t>;</a:t>
            </a:r>
            <a:br>
              <a:rPr lang="en-US" altLang="zh-CN" smtClean="0"/>
            </a:br>
            <a:r>
              <a:rPr lang="zh-CN" altLang="en-US" smtClean="0"/>
              <a:t>课程</a:t>
            </a:r>
            <a:r>
              <a:rPr lang="zh-CN" altLang="en-US"/>
              <a:t>介绍、教学大纲、教学日历、教案或演示文稿、重点难点指导、</a:t>
            </a:r>
            <a:r>
              <a:rPr lang="zh-CN" altLang="en-US" smtClean="0"/>
              <a:t>作业</a:t>
            </a:r>
            <a:r>
              <a:rPr lang="en-US" altLang="zh-CN" smtClean="0"/>
              <a:t>/</a:t>
            </a:r>
            <a:r>
              <a:rPr lang="zh-CN" altLang="en-US" smtClean="0"/>
              <a:t>试卷、</a:t>
            </a:r>
            <a:r>
              <a:rPr lang="zh-CN" altLang="en-US"/>
              <a:t>参考资料目录和课程全程教学录像</a:t>
            </a:r>
            <a:r>
              <a:rPr lang="zh-CN" altLang="en-US" smtClean="0"/>
              <a:t>等反映</a:t>
            </a:r>
            <a:r>
              <a:rPr lang="zh-CN" altLang="en-US"/>
              <a:t>教学活动</a:t>
            </a:r>
            <a:r>
              <a:rPr lang="zh-CN" altLang="en-US">
                <a:solidFill>
                  <a:srgbClr val="FFFF99"/>
                </a:solidFill>
              </a:rPr>
              <a:t>必需</a:t>
            </a:r>
            <a:r>
              <a:rPr lang="zh-CN" altLang="en-US"/>
              <a:t>的资源</a:t>
            </a:r>
            <a:r>
              <a:rPr lang="zh-CN" altLang="en-US" smtClean="0"/>
              <a:t>。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45197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课程资源建设技术要求（四）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课程基本资源的资源类型</a:t>
            </a:r>
            <a:endParaRPr lang="en-US" altLang="zh-CN" smtClean="0"/>
          </a:p>
          <a:p>
            <a:pPr lvl="1"/>
            <a:r>
              <a:rPr lang="zh-CN" altLang="en-US" smtClean="0"/>
              <a:t>课程概要类</a:t>
            </a:r>
            <a:endParaRPr lang="en-US" altLang="zh-CN" smtClean="0"/>
          </a:p>
          <a:p>
            <a:pPr lvl="2"/>
            <a:r>
              <a:rPr lang="zh-CN" altLang="en-US" smtClean="0"/>
              <a:t>课程全局性教学文件，包括：课程介绍、教学大纲、教学日历、考评方式与标准、学习指南</a:t>
            </a:r>
            <a:endParaRPr lang="en-US" altLang="zh-CN" smtClean="0"/>
          </a:p>
          <a:p>
            <a:pPr lvl="1"/>
            <a:r>
              <a:rPr lang="zh-CN" altLang="en-US" smtClean="0"/>
              <a:t>课程模块类</a:t>
            </a:r>
            <a:endParaRPr lang="en-US" altLang="zh-CN" smtClean="0"/>
          </a:p>
          <a:p>
            <a:pPr lvl="2"/>
            <a:r>
              <a:rPr lang="zh-CN" altLang="en-US" smtClean="0"/>
              <a:t>包括：教学要求、重点难点、教学设计、评价考核、教材（教参）内容</a:t>
            </a:r>
            <a:endParaRPr lang="en-US" altLang="zh-CN" smtClean="0"/>
          </a:p>
          <a:p>
            <a:pPr lvl="1"/>
            <a:r>
              <a:rPr lang="zh-CN" altLang="en-US" smtClean="0"/>
              <a:t>教学单元类</a:t>
            </a:r>
            <a:endParaRPr lang="en-US" altLang="zh-CN" smtClean="0"/>
          </a:p>
          <a:p>
            <a:pPr lvl="2"/>
            <a:r>
              <a:rPr lang="zh-CN" altLang="en-US" smtClean="0"/>
              <a:t>包括：教学录像、演示文稿、习题作业、试卷等</a:t>
            </a:r>
            <a:r>
              <a:rPr lang="en-US" altLang="zh-CN" smtClean="0"/>
              <a:t>23</a:t>
            </a:r>
            <a:r>
              <a:rPr lang="zh-CN" altLang="en-US" smtClean="0"/>
              <a:t>项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1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课程资源建设技术要求（五）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课程概要类资源类型说明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课程介绍</a:t>
            </a:r>
            <a:endParaRPr lang="en-US" altLang="zh-CN" smtClean="0"/>
          </a:p>
          <a:p>
            <a:pPr lvl="2"/>
            <a:r>
              <a:rPr lang="zh-CN" altLang="zh-CN"/>
              <a:t>含课程目标、课程性质与定位、专业</a:t>
            </a:r>
            <a:r>
              <a:rPr lang="en-US" altLang="zh-CN"/>
              <a:t>/</a:t>
            </a:r>
            <a:r>
              <a:rPr lang="zh-CN" altLang="zh-CN"/>
              <a:t>岗位要求及人才培养目标、课程设计思路、学习情境设计（高职专用）、与前后课程关系、课程特色、教学条件等。其中，教学条件要包括对执教教师的要求，对学习场地、教学设施设备、教学材料、实验实训设备等的要求。并包括获评精品课程后的教学沿革（团队变迁、学课班级情况、教学效果</a:t>
            </a:r>
            <a:r>
              <a:rPr lang="zh-CN" altLang="zh-CN" smtClean="0"/>
              <a:t>）</a:t>
            </a:r>
            <a:endParaRPr lang="en-US" altLang="zh-CN" smtClean="0"/>
          </a:p>
          <a:p>
            <a:pPr lvl="2"/>
            <a:r>
              <a:rPr lang="zh-CN" altLang="zh-CN"/>
              <a:t>以专家和教师为阅读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zh-CN" altLang="en-US" smtClean="0"/>
              <a:t>体现课程特色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93031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230188"/>
            <a:ext cx="5578475" cy="449262"/>
          </a:xfrm>
        </p:spPr>
        <p:txBody>
          <a:bodyPr/>
          <a:lstStyle/>
          <a:p>
            <a:r>
              <a:rPr lang="zh-CN" altLang="en-US" smtClean="0"/>
              <a:t>课程资源建设技术要求（五）</a:t>
            </a:r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806433" y="77193"/>
            <a:ext cx="1287463" cy="934641"/>
            <a:chOff x="7806433" y="77193"/>
            <a:chExt cx="1287463" cy="934641"/>
          </a:xfrm>
        </p:grpSpPr>
        <p:sp>
          <p:nvSpPr>
            <p:cNvPr id="5" name="Freeform 4"/>
            <p:cNvSpPr/>
            <p:nvPr/>
          </p:nvSpPr>
          <p:spPr bwMode="auto">
            <a:xfrm>
              <a:off x="7806433" y="77193"/>
              <a:ext cx="1287463" cy="934641"/>
            </a:xfrm>
            <a:custGeom>
              <a:avLst/>
              <a:gdLst>
                <a:gd name="connsiteX0" fmla="*/ 248340 w 2131726"/>
                <a:gd name="connsiteY0" fmla="*/ 218350 h 1830134"/>
                <a:gd name="connsiteX1" fmla="*/ 1808383 w 2131726"/>
                <a:gd name="connsiteY1" fmla="*/ 18335 h 1830134"/>
                <a:gd name="connsiteX2" fmla="*/ 1828384 w 2131726"/>
                <a:gd name="connsiteY2" fmla="*/ 108342 h 1830134"/>
                <a:gd name="connsiteX3" fmla="*/ 1898385 w 2131726"/>
                <a:gd name="connsiteY3" fmla="*/ 598377 h 1830134"/>
                <a:gd name="connsiteX4" fmla="*/ 1998388 w 2131726"/>
                <a:gd name="connsiteY4" fmla="*/ 1118415 h 1830134"/>
                <a:gd name="connsiteX5" fmla="*/ 2128392 w 2131726"/>
                <a:gd name="connsiteY5" fmla="*/ 1578449 h 1830134"/>
                <a:gd name="connsiteX6" fmla="*/ 2018389 w 2131726"/>
                <a:gd name="connsiteY6" fmla="*/ 1608451 h 1830134"/>
                <a:gd name="connsiteX7" fmla="*/ 1568376 w 2131726"/>
                <a:gd name="connsiteY7" fmla="*/ 1678456 h 1830134"/>
                <a:gd name="connsiteX8" fmla="*/ 618351 w 2131726"/>
                <a:gd name="connsiteY8" fmla="*/ 1818466 h 1830134"/>
                <a:gd name="connsiteX9" fmla="*/ 488347 w 2131726"/>
                <a:gd name="connsiteY9" fmla="*/ 1608451 h 1830134"/>
                <a:gd name="connsiteX10" fmla="*/ 408345 w 2131726"/>
                <a:gd name="connsiteY10" fmla="*/ 1158418 h 1830134"/>
                <a:gd name="connsiteX11" fmla="*/ 318342 w 2131726"/>
                <a:gd name="connsiteY11" fmla="*/ 578376 h 1830134"/>
                <a:gd name="connsiteX12" fmla="*/ 248340 w 2131726"/>
                <a:gd name="connsiteY12" fmla="*/ 218350 h 1830134"/>
                <a:gd name="connsiteX0" fmla="*/ 0 w 1883386"/>
                <a:gd name="connsiteY0" fmla="*/ 218350 h 1830134"/>
                <a:gd name="connsiteX1" fmla="*/ 1560043 w 1883386"/>
                <a:gd name="connsiteY1" fmla="*/ 18335 h 1830134"/>
                <a:gd name="connsiteX2" fmla="*/ 1580044 w 1883386"/>
                <a:gd name="connsiteY2" fmla="*/ 108342 h 1830134"/>
                <a:gd name="connsiteX3" fmla="*/ 1650045 w 1883386"/>
                <a:gd name="connsiteY3" fmla="*/ 598377 h 1830134"/>
                <a:gd name="connsiteX4" fmla="*/ 1750048 w 1883386"/>
                <a:gd name="connsiteY4" fmla="*/ 1118415 h 1830134"/>
                <a:gd name="connsiteX5" fmla="*/ 1880052 w 1883386"/>
                <a:gd name="connsiteY5" fmla="*/ 1578449 h 1830134"/>
                <a:gd name="connsiteX6" fmla="*/ 1770049 w 1883386"/>
                <a:gd name="connsiteY6" fmla="*/ 1608451 h 1830134"/>
                <a:gd name="connsiteX7" fmla="*/ 1320036 w 1883386"/>
                <a:gd name="connsiteY7" fmla="*/ 1678456 h 1830134"/>
                <a:gd name="connsiteX8" fmla="*/ 370011 w 1883386"/>
                <a:gd name="connsiteY8" fmla="*/ 1818466 h 1830134"/>
                <a:gd name="connsiteX9" fmla="*/ 240007 w 1883386"/>
                <a:gd name="connsiteY9" fmla="*/ 1608451 h 1830134"/>
                <a:gd name="connsiteX10" fmla="*/ 160005 w 1883386"/>
                <a:gd name="connsiteY10" fmla="*/ 1158418 h 1830134"/>
                <a:gd name="connsiteX11" fmla="*/ 70002 w 1883386"/>
                <a:gd name="connsiteY11" fmla="*/ 578376 h 1830134"/>
                <a:gd name="connsiteX12" fmla="*/ 0 w 1883386"/>
                <a:gd name="connsiteY12" fmla="*/ 218350 h 1830134"/>
                <a:gd name="connsiteX0" fmla="*/ 0 w 1883386"/>
                <a:gd name="connsiteY0" fmla="*/ 206682 h 1818466"/>
                <a:gd name="connsiteX1" fmla="*/ 1560043 w 1883386"/>
                <a:gd name="connsiteY1" fmla="*/ 6667 h 1818466"/>
                <a:gd name="connsiteX2" fmla="*/ 1580044 w 1883386"/>
                <a:gd name="connsiteY2" fmla="*/ 96674 h 1818466"/>
                <a:gd name="connsiteX3" fmla="*/ 1650045 w 1883386"/>
                <a:gd name="connsiteY3" fmla="*/ 586709 h 1818466"/>
                <a:gd name="connsiteX4" fmla="*/ 1750048 w 1883386"/>
                <a:gd name="connsiteY4" fmla="*/ 1106747 h 1818466"/>
                <a:gd name="connsiteX5" fmla="*/ 1880052 w 1883386"/>
                <a:gd name="connsiteY5" fmla="*/ 1566781 h 1818466"/>
                <a:gd name="connsiteX6" fmla="*/ 1770049 w 1883386"/>
                <a:gd name="connsiteY6" fmla="*/ 1596783 h 1818466"/>
                <a:gd name="connsiteX7" fmla="*/ 1320036 w 1883386"/>
                <a:gd name="connsiteY7" fmla="*/ 1666788 h 1818466"/>
                <a:gd name="connsiteX8" fmla="*/ 370011 w 1883386"/>
                <a:gd name="connsiteY8" fmla="*/ 1806798 h 1818466"/>
                <a:gd name="connsiteX9" fmla="*/ 240007 w 1883386"/>
                <a:gd name="connsiteY9" fmla="*/ 1596783 h 1818466"/>
                <a:gd name="connsiteX10" fmla="*/ 160005 w 1883386"/>
                <a:gd name="connsiteY10" fmla="*/ 1146750 h 1818466"/>
                <a:gd name="connsiteX11" fmla="*/ 70002 w 1883386"/>
                <a:gd name="connsiteY11" fmla="*/ 566708 h 1818466"/>
                <a:gd name="connsiteX12" fmla="*/ 0 w 1883386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  <a:gd name="connsiteX0" fmla="*/ 0 w 1880052"/>
                <a:gd name="connsiteY0" fmla="*/ 206682 h 1818466"/>
                <a:gd name="connsiteX1" fmla="*/ 1560043 w 1880052"/>
                <a:gd name="connsiteY1" fmla="*/ 6667 h 1818466"/>
                <a:gd name="connsiteX2" fmla="*/ 1580044 w 1880052"/>
                <a:gd name="connsiteY2" fmla="*/ 96674 h 1818466"/>
                <a:gd name="connsiteX3" fmla="*/ 1650045 w 1880052"/>
                <a:gd name="connsiteY3" fmla="*/ 586709 h 1818466"/>
                <a:gd name="connsiteX4" fmla="*/ 1750048 w 1880052"/>
                <a:gd name="connsiteY4" fmla="*/ 1106747 h 1818466"/>
                <a:gd name="connsiteX5" fmla="*/ 1880052 w 1880052"/>
                <a:gd name="connsiteY5" fmla="*/ 1566781 h 1818466"/>
                <a:gd name="connsiteX6" fmla="*/ 1770049 w 1880052"/>
                <a:gd name="connsiteY6" fmla="*/ 1596783 h 1818466"/>
                <a:gd name="connsiteX7" fmla="*/ 1320036 w 1880052"/>
                <a:gd name="connsiteY7" fmla="*/ 1666788 h 1818466"/>
                <a:gd name="connsiteX8" fmla="*/ 370011 w 1880052"/>
                <a:gd name="connsiteY8" fmla="*/ 1806798 h 1818466"/>
                <a:gd name="connsiteX9" fmla="*/ 240007 w 1880052"/>
                <a:gd name="connsiteY9" fmla="*/ 1596783 h 1818466"/>
                <a:gd name="connsiteX10" fmla="*/ 160005 w 1880052"/>
                <a:gd name="connsiteY10" fmla="*/ 1146750 h 1818466"/>
                <a:gd name="connsiteX11" fmla="*/ 70002 w 1880052"/>
                <a:gd name="connsiteY11" fmla="*/ 566708 h 1818466"/>
                <a:gd name="connsiteX12" fmla="*/ 0 w 1880052"/>
                <a:gd name="connsiteY12" fmla="*/ 206682 h 1818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80052" h="1818466">
                  <a:moveTo>
                    <a:pt x="0" y="206682"/>
                  </a:moveTo>
                  <a:cubicBezTo>
                    <a:pt x="248340" y="113342"/>
                    <a:pt x="1296702" y="25002"/>
                    <a:pt x="1560043" y="6667"/>
                  </a:cubicBezTo>
                  <a:cubicBezTo>
                    <a:pt x="1580043" y="86673"/>
                    <a:pt x="1565044" y="0"/>
                    <a:pt x="1580044" y="96674"/>
                  </a:cubicBezTo>
                  <a:cubicBezTo>
                    <a:pt x="1595044" y="193348"/>
                    <a:pt x="1621711" y="418363"/>
                    <a:pt x="1650045" y="586709"/>
                  </a:cubicBezTo>
                  <a:cubicBezTo>
                    <a:pt x="1678379" y="755055"/>
                    <a:pt x="1711714" y="943402"/>
                    <a:pt x="1750048" y="1106747"/>
                  </a:cubicBezTo>
                  <a:cubicBezTo>
                    <a:pt x="1788382" y="1270092"/>
                    <a:pt x="1876718" y="1485108"/>
                    <a:pt x="1880052" y="1566781"/>
                  </a:cubicBezTo>
                  <a:cubicBezTo>
                    <a:pt x="1830050" y="1576338"/>
                    <a:pt x="1863385" y="1580115"/>
                    <a:pt x="1770049" y="1596783"/>
                  </a:cubicBezTo>
                  <a:cubicBezTo>
                    <a:pt x="1676713" y="1613451"/>
                    <a:pt x="1320036" y="1666788"/>
                    <a:pt x="1320036" y="1666788"/>
                  </a:cubicBezTo>
                  <a:cubicBezTo>
                    <a:pt x="1086696" y="1701790"/>
                    <a:pt x="550016" y="1818466"/>
                    <a:pt x="370011" y="1806798"/>
                  </a:cubicBezTo>
                  <a:cubicBezTo>
                    <a:pt x="290113" y="1691790"/>
                    <a:pt x="275008" y="1706791"/>
                    <a:pt x="240007" y="1596783"/>
                  </a:cubicBezTo>
                  <a:cubicBezTo>
                    <a:pt x="205006" y="1486775"/>
                    <a:pt x="188339" y="1318429"/>
                    <a:pt x="160005" y="1146750"/>
                  </a:cubicBezTo>
                  <a:cubicBezTo>
                    <a:pt x="131671" y="975071"/>
                    <a:pt x="95003" y="723386"/>
                    <a:pt x="70002" y="566708"/>
                  </a:cubicBezTo>
                  <a:cubicBezTo>
                    <a:pt x="45001" y="410030"/>
                    <a:pt x="30001" y="389417"/>
                    <a:pt x="0" y="2066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ea typeface="ＭＳ Ｐゴシック" pitchFamily="-105" charset="-128"/>
              </a:endParaRPr>
            </a:p>
          </p:txBody>
        </p:sp>
        <p:sp>
          <p:nvSpPr>
            <p:cNvPr id="6" name="TextBox 23"/>
            <p:cNvSpPr txBox="1">
              <a:spLocks noChangeArrowheads="1"/>
            </p:cNvSpPr>
            <p:nvPr/>
          </p:nvSpPr>
          <p:spPr bwMode="auto">
            <a:xfrm rot="20984778">
              <a:off x="7940935" y="360075"/>
              <a:ext cx="109345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zh-CN" altLang="en-US" sz="1600" b="1" smtClean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舒体" pitchFamily="2" charset="-122"/>
                  <a:ea typeface="方正舒体" pitchFamily="2" charset="-122"/>
                </a:rPr>
                <a:t>课程建设技术要求</a:t>
              </a:r>
              <a:endParaRPr lang="nb-NO" sz="1600" b="1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endParaRPr>
            </a:p>
          </p:txBody>
        </p:sp>
        <p:sp>
          <p:nvSpPr>
            <p:cNvPr id="7" name="TextBox 43"/>
            <p:cNvSpPr txBox="1">
              <a:spLocks noChangeArrowheads="1"/>
            </p:cNvSpPr>
            <p:nvPr/>
          </p:nvSpPr>
          <p:spPr bwMode="auto">
            <a:xfrm>
              <a:off x="7999505" y="233819"/>
              <a:ext cx="21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nb-NO" sz="1200" b="1">
                  <a:solidFill>
                    <a:srgbClr val="FFFF99"/>
                  </a:solidFill>
                </a:rPr>
                <a:t>2</a:t>
              </a:r>
            </a:p>
          </p:txBody>
        </p:sp>
        <p:sp>
          <p:nvSpPr>
            <p:cNvPr id="8" name="Freeform 44"/>
            <p:cNvSpPr/>
            <p:nvPr/>
          </p:nvSpPr>
          <p:spPr bwMode="auto">
            <a:xfrm>
              <a:off x="7977465" y="267662"/>
              <a:ext cx="261938" cy="200025"/>
            </a:xfrm>
            <a:custGeom>
              <a:avLst/>
              <a:gdLst>
                <a:gd name="connsiteX0" fmla="*/ 263341 w 475014"/>
                <a:gd name="connsiteY0" fmla="*/ 80006 h 483369"/>
                <a:gd name="connsiteX1" fmla="*/ 73336 w 475014"/>
                <a:gd name="connsiteY1" fmla="*/ 140010 h 483369"/>
                <a:gd name="connsiteX2" fmla="*/ 13334 w 475014"/>
                <a:gd name="connsiteY2" fmla="*/ 320023 h 483369"/>
                <a:gd name="connsiteX3" fmla="*/ 153338 w 475014"/>
                <a:gd name="connsiteY3" fmla="*/ 460034 h 483369"/>
                <a:gd name="connsiteX4" fmla="*/ 413345 w 475014"/>
                <a:gd name="connsiteY4" fmla="*/ 440032 h 483369"/>
                <a:gd name="connsiteX5" fmla="*/ 463347 w 475014"/>
                <a:gd name="connsiteY5" fmla="*/ 200015 h 483369"/>
                <a:gd name="connsiteX6" fmla="*/ 343343 w 475014"/>
                <a:gd name="connsiteY6" fmla="*/ 0 h 483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5014" h="483369">
                  <a:moveTo>
                    <a:pt x="263341" y="80006"/>
                  </a:moveTo>
                  <a:cubicBezTo>
                    <a:pt x="189172" y="90006"/>
                    <a:pt x="115004" y="100007"/>
                    <a:pt x="73336" y="140010"/>
                  </a:cubicBezTo>
                  <a:cubicBezTo>
                    <a:pt x="31668" y="180013"/>
                    <a:pt x="0" y="266686"/>
                    <a:pt x="13334" y="320023"/>
                  </a:cubicBezTo>
                  <a:cubicBezTo>
                    <a:pt x="26668" y="373360"/>
                    <a:pt x="86670" y="440033"/>
                    <a:pt x="153338" y="460034"/>
                  </a:cubicBezTo>
                  <a:cubicBezTo>
                    <a:pt x="220006" y="480035"/>
                    <a:pt x="361677" y="483369"/>
                    <a:pt x="413345" y="440032"/>
                  </a:cubicBezTo>
                  <a:cubicBezTo>
                    <a:pt x="465013" y="396696"/>
                    <a:pt x="475014" y="273354"/>
                    <a:pt x="463347" y="200015"/>
                  </a:cubicBezTo>
                  <a:cubicBezTo>
                    <a:pt x="451680" y="126676"/>
                    <a:pt x="397511" y="63338"/>
                    <a:pt x="343343" y="0"/>
                  </a:cubicBezTo>
                </a:path>
              </a:pathLst>
            </a:custGeom>
            <a:ln>
              <a:solidFill>
                <a:srgbClr val="FFFF9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ea typeface="ＭＳ Ｐゴシック" pitchFamily="-105" charset="-128"/>
              </a:endParaRPr>
            </a:p>
          </p:txBody>
        </p:sp>
      </p:grpSp>
      <p:sp>
        <p:nvSpPr>
          <p:cNvPr id="13" name="内容占位符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课程概要类资源类型说明</a:t>
            </a:r>
            <a:endParaRPr lang="en-US" altLang="zh-CN" smtClean="0"/>
          </a:p>
          <a:p>
            <a:pPr lvl="1"/>
            <a:r>
              <a:rPr lang="zh-CN" altLang="en-US" smtClean="0"/>
              <a:t>教学大纲（必选）</a:t>
            </a:r>
            <a:endParaRPr lang="en-US" altLang="zh-CN" smtClean="0"/>
          </a:p>
          <a:p>
            <a:pPr lvl="2"/>
            <a:r>
              <a:rPr lang="zh-CN" altLang="zh-CN"/>
              <a:t>别名课程大纲，含课堂教学大纲、实训大纲、实验大纲等，以纲要形式规定课程的教学内容，具体应包括课程的教学目的、教学任务、教学内容的结构、模块或单元教学目标与任务、教学活动以及教学方法上的基本要求</a:t>
            </a:r>
            <a:r>
              <a:rPr lang="zh-CN" altLang="zh-CN" smtClean="0"/>
              <a:t>等</a:t>
            </a:r>
            <a:endParaRPr lang="en-US" altLang="zh-CN" smtClean="0"/>
          </a:p>
          <a:p>
            <a:pPr lvl="2"/>
            <a:r>
              <a:rPr lang="zh-CN" altLang="zh-CN"/>
              <a:t>以专家和教师为阅读</a:t>
            </a:r>
            <a:r>
              <a:rPr lang="zh-CN" altLang="zh-CN" smtClean="0"/>
              <a:t>对象</a:t>
            </a:r>
            <a:endParaRPr lang="en-US" altLang="zh-CN" smtClean="0"/>
          </a:p>
          <a:p>
            <a:pPr lvl="2"/>
            <a:r>
              <a:rPr lang="en-US" altLang="zh-CN" smtClean="0">
                <a:latin typeface="+mn-lt"/>
              </a:rPr>
              <a:t>DOC</a:t>
            </a:r>
            <a:r>
              <a:rPr lang="zh-CN" altLang="en-US" smtClean="0"/>
              <a:t>文档</a:t>
            </a:r>
            <a:endParaRPr lang="en-US" altLang="zh-CN" smtClean="0"/>
          </a:p>
        </p:txBody>
      </p:sp>
    </p:spTree>
    <p:extLst>
      <p:ext uri="{BB962C8B-B14F-4D97-AF65-F5344CB8AC3E}">
        <p14:creationId xmlns:p14="http://schemas.microsoft.com/office/powerpoint/2010/main" val="166782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3047</TotalTime>
  <Words>1496</Words>
  <Application>Microsoft Office PowerPoint</Application>
  <PresentationFormat>全屏显示(16:9)</PresentationFormat>
  <Paragraphs>204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Office 主题</vt:lpstr>
      <vt:lpstr>精品资源共享课 建设技术要求和申报提交工具 的几点说明</vt:lpstr>
      <vt:lpstr>申报提交工作的概要</vt:lpstr>
      <vt:lpstr>课程资源建设技术要求（一）</vt:lpstr>
      <vt:lpstr>课程资源建设技术要求（二）</vt:lpstr>
      <vt:lpstr>课程资源建设技术要求（三）</vt:lpstr>
      <vt:lpstr>课程资源建设技术要求（四）</vt:lpstr>
      <vt:lpstr>课程资源建设技术要求（四）</vt:lpstr>
      <vt:lpstr>课程资源建设技术要求（五）</vt:lpstr>
      <vt:lpstr>课程资源建设技术要求（五）</vt:lpstr>
      <vt:lpstr>课程资源建设技术要求（五）</vt:lpstr>
      <vt:lpstr>课程资源建设技术要求（五）</vt:lpstr>
      <vt:lpstr>课程资源建设技术要求（五）</vt:lpstr>
      <vt:lpstr>课程资源建设技术要求（六）</vt:lpstr>
      <vt:lpstr>课程资源建设技术要求（六）</vt:lpstr>
      <vt:lpstr>课程资源建设技术要求（七）</vt:lpstr>
      <vt:lpstr>课程资源建设技术要求（七）</vt:lpstr>
      <vt:lpstr>课程资源建设技术要求（七）</vt:lpstr>
      <vt:lpstr>课程资源建设技术要求（七）</vt:lpstr>
      <vt:lpstr>课程资源建设技术要求（七）</vt:lpstr>
      <vt:lpstr>课程申报提交工具（一）</vt:lpstr>
      <vt:lpstr>PowerPoint 演示文稿</vt:lpstr>
      <vt:lpstr>课程申报提交工具（三）</vt:lpstr>
      <vt:lpstr>精品资源共享课申报提交工具演示</vt:lpstr>
      <vt:lpstr>重点工作及其顺序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Ju</dc:creator>
  <cp:lastModifiedBy>Frank Ju</cp:lastModifiedBy>
  <cp:revision>227</cp:revision>
  <cp:lastPrinted>1601-01-01T00:00:00Z</cp:lastPrinted>
  <dcterms:created xsi:type="dcterms:W3CDTF">1601-01-01T00:00:00Z</dcterms:created>
  <dcterms:modified xsi:type="dcterms:W3CDTF">2012-12-13T03:35:08Z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